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8288000" cy="10287000"/>
  <p:notesSz cx="6858000" cy="9144000"/>
  <p:embeddedFontLst>
    <p:embeddedFont>
      <p:font typeface="Poppins Semi-Bold" charset="1" panose="00000700000000000000"/>
      <p:regular r:id="rId29"/>
    </p:embeddedFont>
    <p:embeddedFont>
      <p:font typeface="Quicksand" charset="1" panose="00000000000000000000"/>
      <p:regular r:id="rId30"/>
    </p:embeddedFont>
    <p:embeddedFont>
      <p:font typeface="Poppins" charset="1" panose="00000500000000000000"/>
      <p:regular r:id="rId31"/>
    </p:embeddedFont>
    <p:embeddedFont>
      <p:font typeface="Quicksand Bold" charset="1" panose="00000000000000000000"/>
      <p:regular r:id="rId32"/>
    </p:embeddedFont>
    <p:embeddedFont>
      <p:font typeface="Arimo Bold" charset="1" panose="020B0704020202020204"/>
      <p:regular r:id="rId33"/>
    </p:embeddedFont>
    <p:embeddedFont>
      <p:font typeface="Canva Sans" charset="1" panose="020B0503030501040103"/>
      <p:regular r:id="rId34"/>
    </p:embeddedFont>
    <p:embeddedFont>
      <p:font typeface="Canva Sans Bold" charset="1" panose="020B0803030501040103"/>
      <p:regular r:id="rId35"/>
    </p:embeddedFont>
    <p:embeddedFont>
      <p:font typeface="Touvlo Bold Italics" charset="1" panose="020B0804030403090204"/>
      <p:regular r:id="rId36"/>
    </p:embeddedFont>
    <p:embeddedFont>
      <p:font typeface="Open Sans" charset="1" panose="020B0606030504020204"/>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9.png" Type="http://schemas.openxmlformats.org/officeDocument/2006/relationships/image"/><Relationship Id="rId11" Target="../media/image30.png" Type="http://schemas.openxmlformats.org/officeDocument/2006/relationships/image"/><Relationship Id="rId12" Target="../media/image31.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4.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2.png" Type="http://schemas.openxmlformats.org/officeDocument/2006/relationships/image"/><Relationship Id="rId9"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6.png" Type="http://schemas.openxmlformats.org/officeDocument/2006/relationships/image"/><Relationship Id="rId9"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8.png" Type="http://schemas.openxmlformats.org/officeDocument/2006/relationships/image"/><Relationship Id="rId9"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0.png" Type="http://schemas.openxmlformats.org/officeDocument/2006/relationships/image"/><Relationship Id="rId9" Target="../media/image4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 Id="rId9" Target="../media/image4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8.png" Type="http://schemas.openxmlformats.org/officeDocument/2006/relationships/image"/><Relationship Id="rId9" Target="../media/image49.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0.png" Type="http://schemas.openxmlformats.org/officeDocument/2006/relationships/image"/><Relationship Id="rId11" Target="../media/image5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2.png" Type="http://schemas.openxmlformats.org/officeDocument/2006/relationships/image"/><Relationship Id="rId11" Target="../media/image53.svg" Type="http://schemas.openxmlformats.org/officeDocument/2006/relationships/image"/><Relationship Id="rId12" Target="../media/image54.png" Type="http://schemas.openxmlformats.org/officeDocument/2006/relationships/image"/><Relationship Id="rId13" Target="../media/image55.svg" Type="http://schemas.openxmlformats.org/officeDocument/2006/relationships/image"/><Relationship Id="rId14" Target="../media/image56.png" Type="http://schemas.openxmlformats.org/officeDocument/2006/relationships/image"/><Relationship Id="rId15" Target="../media/image57.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8.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14.jpeg" Type="http://schemas.openxmlformats.org/officeDocument/2006/relationships/image"/><Relationship Id="rId5" Target="../media/image15.jpe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pn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6.png" Type="http://schemas.openxmlformats.org/officeDocument/2006/relationships/image"/><Relationship Id="rId11" Target="../media/image27.png" Type="http://schemas.openxmlformats.org/officeDocument/2006/relationships/image"/><Relationship Id="rId12" Target="../media/image28.svg" Type="http://schemas.openxmlformats.org/officeDocument/2006/relationships/image"/><Relationship Id="rId2" Target="../media/image12.png" Type="http://schemas.openxmlformats.org/officeDocument/2006/relationships/image"/><Relationship Id="rId3" Target="../media/image1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6997119" cy="10287000"/>
            <a:chOff x="0" y="0"/>
            <a:chExt cx="4476608" cy="2709333"/>
          </a:xfrm>
        </p:grpSpPr>
        <p:sp>
          <p:nvSpPr>
            <p:cNvPr name="Freeform 3" id="3"/>
            <p:cNvSpPr/>
            <p:nvPr/>
          </p:nvSpPr>
          <p:spPr>
            <a:xfrm flipH="false" flipV="false" rot="0">
              <a:off x="0" y="0"/>
              <a:ext cx="4476607" cy="2709333"/>
            </a:xfrm>
            <a:custGeom>
              <a:avLst/>
              <a:gdLst/>
              <a:ahLst/>
              <a:cxnLst/>
              <a:rect r="r" b="b" t="t" l="l"/>
              <a:pathLst>
                <a:path h="2709333" w="4476607">
                  <a:moveTo>
                    <a:pt x="0" y="0"/>
                  </a:moveTo>
                  <a:lnTo>
                    <a:pt x="4476607" y="0"/>
                  </a:lnTo>
                  <a:lnTo>
                    <a:pt x="4476607"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4" id="4"/>
            <p:cNvSpPr txBox="true"/>
            <p:nvPr/>
          </p:nvSpPr>
          <p:spPr>
            <a:xfrm>
              <a:off x="0" y="-38100"/>
              <a:ext cx="4476608" cy="2747433"/>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true" flipV="false" rot="-5931620">
            <a:off x="5277259" y="-58946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823344">
            <a:off x="8752050" y="2170511"/>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823344">
            <a:off x="8558149" y="2490447"/>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613530" y="5735477"/>
            <a:ext cx="300229" cy="3002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2978269" y="6464516"/>
            <a:ext cx="5633921" cy="1143800"/>
            <a:chOff x="0" y="0"/>
            <a:chExt cx="4387787" cy="890810"/>
          </a:xfrm>
        </p:grpSpPr>
        <p:sp>
          <p:nvSpPr>
            <p:cNvPr name="Freeform 13" id="13"/>
            <p:cNvSpPr/>
            <p:nvPr/>
          </p:nvSpPr>
          <p:spPr>
            <a:xfrm flipH="false" flipV="false" rot="0">
              <a:off x="0" y="0"/>
              <a:ext cx="4387787" cy="890810"/>
            </a:xfrm>
            <a:custGeom>
              <a:avLst/>
              <a:gdLst/>
              <a:ahLst/>
              <a:cxnLst/>
              <a:rect r="r" b="b" t="t" l="l"/>
              <a:pathLst>
                <a:path h="890810" w="4387787">
                  <a:moveTo>
                    <a:pt x="4184587" y="0"/>
                  </a:moveTo>
                  <a:cubicBezTo>
                    <a:pt x="4296812" y="0"/>
                    <a:pt x="4387787" y="199415"/>
                    <a:pt x="4387787" y="445405"/>
                  </a:cubicBezTo>
                  <a:cubicBezTo>
                    <a:pt x="4387787" y="691395"/>
                    <a:pt x="4296812" y="890810"/>
                    <a:pt x="4184587" y="890810"/>
                  </a:cubicBezTo>
                  <a:lnTo>
                    <a:pt x="203200" y="890810"/>
                  </a:lnTo>
                  <a:cubicBezTo>
                    <a:pt x="90976" y="890810"/>
                    <a:pt x="0" y="691395"/>
                    <a:pt x="0" y="445405"/>
                  </a:cubicBezTo>
                  <a:cubicBezTo>
                    <a:pt x="0" y="199415"/>
                    <a:pt x="90976" y="0"/>
                    <a:pt x="203200" y="0"/>
                  </a:cubicBezTo>
                  <a:lnTo>
                    <a:pt x="4184587" y="0"/>
                  </a:lnTo>
                  <a:close/>
                </a:path>
              </a:pathLst>
            </a:custGeom>
            <a:solidFill>
              <a:srgbClr val="85C9B4"/>
            </a:solidFill>
          </p:spPr>
        </p:sp>
        <p:sp>
          <p:nvSpPr>
            <p:cNvPr name="TextBox 14" id="14"/>
            <p:cNvSpPr txBox="true"/>
            <p:nvPr/>
          </p:nvSpPr>
          <p:spPr>
            <a:xfrm>
              <a:off x="0" y="-38100"/>
              <a:ext cx="4387787" cy="928910"/>
            </a:xfrm>
            <a:prstGeom prst="rect">
              <a:avLst/>
            </a:prstGeom>
          </p:spPr>
          <p:txBody>
            <a:bodyPr anchor="ctr" rtlCol="false" tIns="50800" lIns="50800" bIns="50800" rIns="50800"/>
            <a:lstStyle/>
            <a:p>
              <a:pPr algn="ctr">
                <a:lnSpc>
                  <a:spcPts val="2520"/>
                </a:lnSpc>
              </a:pPr>
            </a:p>
          </p:txBody>
        </p:sp>
      </p:grpSp>
      <p:sp>
        <p:nvSpPr>
          <p:cNvPr name="TextBox 15" id="15"/>
          <p:cNvSpPr txBox="true"/>
          <p:nvPr/>
        </p:nvSpPr>
        <p:spPr>
          <a:xfrm rot="0">
            <a:off x="1770171" y="3215954"/>
            <a:ext cx="8050116" cy="1444626"/>
          </a:xfrm>
          <a:prstGeom prst="rect">
            <a:avLst/>
          </a:prstGeom>
        </p:spPr>
        <p:txBody>
          <a:bodyPr anchor="t" rtlCol="false" tIns="0" lIns="0" bIns="0" rIns="0">
            <a:spAutoFit/>
          </a:bodyPr>
          <a:lstStyle/>
          <a:p>
            <a:pPr algn="l">
              <a:lnSpc>
                <a:spcPts val="11199"/>
              </a:lnSpc>
              <a:spcBef>
                <a:spcPct val="0"/>
              </a:spcBef>
            </a:pPr>
            <a:r>
              <a:rPr lang="en-US" b="true" sz="7999" spc="79">
                <a:solidFill>
                  <a:srgbClr val="171C20"/>
                </a:solidFill>
                <a:latin typeface="Poppins Semi-Bold"/>
                <a:ea typeface="Poppins Semi-Bold"/>
                <a:cs typeface="Poppins Semi-Bold"/>
                <a:sym typeface="Poppins Semi-Bold"/>
              </a:rPr>
              <a:t>HEART DISEASE</a:t>
            </a:r>
          </a:p>
        </p:txBody>
      </p:sp>
      <p:sp>
        <p:nvSpPr>
          <p:cNvPr name="Freeform 16" id="16"/>
          <p:cNvSpPr/>
          <p:nvPr/>
        </p:nvSpPr>
        <p:spPr>
          <a:xfrm flipH="false" flipV="false" rot="0">
            <a:off x="12796612" y="3014"/>
            <a:ext cx="5491388" cy="10287000"/>
          </a:xfrm>
          <a:custGeom>
            <a:avLst/>
            <a:gdLst/>
            <a:ahLst/>
            <a:cxnLst/>
            <a:rect r="r" b="b" t="t" l="l"/>
            <a:pathLst>
              <a:path h="10287000" w="5491388">
                <a:moveTo>
                  <a:pt x="0" y="0"/>
                </a:moveTo>
                <a:lnTo>
                  <a:pt x="5491388" y="0"/>
                </a:lnTo>
                <a:lnTo>
                  <a:pt x="5491388" y="10287000"/>
                </a:lnTo>
                <a:lnTo>
                  <a:pt x="0" y="10287000"/>
                </a:lnTo>
                <a:lnTo>
                  <a:pt x="0" y="0"/>
                </a:lnTo>
                <a:close/>
              </a:path>
            </a:pathLst>
          </a:custGeom>
          <a:blipFill>
            <a:blip r:embed="rId8"/>
            <a:stretch>
              <a:fillRect l="-12500" t="0" r="-12499" b="0"/>
            </a:stretch>
          </a:blipFill>
        </p:spPr>
      </p:sp>
      <p:grpSp>
        <p:nvGrpSpPr>
          <p:cNvPr name="Group 17" id="17"/>
          <p:cNvGrpSpPr/>
          <p:nvPr/>
        </p:nvGrpSpPr>
        <p:grpSpPr>
          <a:xfrm rot="0">
            <a:off x="9944112" y="11329"/>
            <a:ext cx="5783675" cy="10287000"/>
            <a:chOff x="0" y="0"/>
            <a:chExt cx="1523272" cy="2709333"/>
          </a:xfrm>
        </p:grpSpPr>
        <p:sp>
          <p:nvSpPr>
            <p:cNvPr name="Freeform 18" id="18"/>
            <p:cNvSpPr/>
            <p:nvPr/>
          </p:nvSpPr>
          <p:spPr>
            <a:xfrm flipH="false" flipV="false" rot="0">
              <a:off x="0" y="0"/>
              <a:ext cx="1523272" cy="2709333"/>
            </a:xfrm>
            <a:custGeom>
              <a:avLst/>
              <a:gdLst/>
              <a:ahLst/>
              <a:cxnLst/>
              <a:rect r="r" b="b" t="t" l="l"/>
              <a:pathLst>
                <a:path h="2709333" w="1523272">
                  <a:moveTo>
                    <a:pt x="0" y="0"/>
                  </a:moveTo>
                  <a:lnTo>
                    <a:pt x="1523272" y="0"/>
                  </a:lnTo>
                  <a:lnTo>
                    <a:pt x="1523272"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19" id="19"/>
            <p:cNvSpPr txBox="true"/>
            <p:nvPr/>
          </p:nvSpPr>
          <p:spPr>
            <a:xfrm>
              <a:off x="0" y="-38100"/>
              <a:ext cx="1523272" cy="274743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2316027" y="5088154"/>
            <a:ext cx="6958405" cy="523875"/>
          </a:xfrm>
          <a:prstGeom prst="rect">
            <a:avLst/>
          </a:prstGeom>
        </p:spPr>
        <p:txBody>
          <a:bodyPr anchor="t" rtlCol="false" tIns="0" lIns="0" bIns="0" rIns="0">
            <a:spAutoFit/>
          </a:bodyPr>
          <a:lstStyle/>
          <a:p>
            <a:pPr algn="ctr">
              <a:lnSpc>
                <a:spcPts val="4200"/>
              </a:lnSpc>
            </a:pPr>
            <a:r>
              <a:rPr lang="en-US" sz="3000">
                <a:solidFill>
                  <a:srgbClr val="7D6355"/>
                </a:solidFill>
                <a:latin typeface="Quicksand"/>
                <a:ea typeface="Quicksand"/>
                <a:cs typeface="Quicksand"/>
                <a:sym typeface="Quicksand"/>
              </a:rPr>
              <a:t>Machine Learning project</a:t>
            </a:r>
          </a:p>
        </p:txBody>
      </p:sp>
      <p:sp>
        <p:nvSpPr>
          <p:cNvPr name="TextBox 21" id="21"/>
          <p:cNvSpPr txBox="true"/>
          <p:nvPr/>
        </p:nvSpPr>
        <p:spPr>
          <a:xfrm rot="0">
            <a:off x="3856950" y="6650971"/>
            <a:ext cx="3876559" cy="746760"/>
          </a:xfrm>
          <a:prstGeom prst="rect">
            <a:avLst/>
          </a:prstGeom>
        </p:spPr>
        <p:txBody>
          <a:bodyPr anchor="t" rtlCol="false" tIns="0" lIns="0" bIns="0" rIns="0">
            <a:spAutoFit/>
          </a:bodyPr>
          <a:lstStyle/>
          <a:p>
            <a:pPr algn="ctr">
              <a:lnSpc>
                <a:spcPts val="2939"/>
              </a:lnSpc>
              <a:spcBef>
                <a:spcPct val="0"/>
              </a:spcBef>
            </a:pPr>
            <a:r>
              <a:rPr lang="en-US" sz="2099">
                <a:solidFill>
                  <a:srgbClr val="000000"/>
                </a:solidFill>
                <a:latin typeface="Poppins"/>
                <a:ea typeface="Poppins"/>
                <a:cs typeface="Poppins"/>
                <a:sym typeface="Poppins"/>
              </a:rPr>
              <a:t>MARYAM ALAAMRI</a:t>
            </a:r>
          </a:p>
          <a:p>
            <a:pPr algn="ctr">
              <a:lnSpc>
                <a:spcPts val="2939"/>
              </a:lnSpc>
              <a:spcBef>
                <a:spcPct val="0"/>
              </a:spcBef>
            </a:pPr>
            <a:r>
              <a:rPr lang="en-US" sz="2099">
                <a:solidFill>
                  <a:srgbClr val="000000"/>
                </a:solidFill>
                <a:latin typeface="Poppins"/>
                <a:ea typeface="Poppins"/>
                <a:cs typeface="Poppins"/>
                <a:sym typeface="Poppins"/>
              </a:rPr>
              <a:t>MARWA SAAR</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74633" y="6403573"/>
            <a:ext cx="300229" cy="3002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423583" y="8038569"/>
            <a:ext cx="474357" cy="4743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36025" y="872188"/>
            <a:ext cx="39377" cy="393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3" id="13"/>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4" id="14"/>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4828584" y="3428859"/>
            <a:ext cx="7212449" cy="5809722"/>
          </a:xfrm>
          <a:custGeom>
            <a:avLst/>
            <a:gdLst/>
            <a:ahLst/>
            <a:cxnLst/>
            <a:rect r="r" b="b" t="t" l="l"/>
            <a:pathLst>
              <a:path h="5809722" w="7212449">
                <a:moveTo>
                  <a:pt x="0" y="0"/>
                </a:moveTo>
                <a:lnTo>
                  <a:pt x="7212449" y="0"/>
                </a:lnTo>
                <a:lnTo>
                  <a:pt x="7212449" y="5809722"/>
                </a:lnTo>
                <a:lnTo>
                  <a:pt x="0" y="5809722"/>
                </a:lnTo>
                <a:lnTo>
                  <a:pt x="0" y="0"/>
                </a:lnTo>
                <a:close/>
              </a:path>
            </a:pathLst>
          </a:custGeom>
          <a:blipFill>
            <a:blip r:embed="rId10"/>
            <a:stretch>
              <a:fillRect l="0" t="0" r="0" b="0"/>
            </a:stretch>
          </a:blipFill>
        </p:spPr>
      </p:sp>
      <p:grpSp>
        <p:nvGrpSpPr>
          <p:cNvPr name="Group 16" id="16"/>
          <p:cNvGrpSpPr/>
          <p:nvPr/>
        </p:nvGrpSpPr>
        <p:grpSpPr>
          <a:xfrm rot="0">
            <a:off x="13598668" y="5008650"/>
            <a:ext cx="7847157" cy="784715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733710" y="6324195"/>
            <a:ext cx="2988562" cy="29885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22" id="22"/>
          <p:cNvSpPr/>
          <p:nvPr/>
        </p:nvSpPr>
        <p:spPr>
          <a:xfrm flipH="false" flipV="false" rot="0">
            <a:off x="15150705" y="6703801"/>
            <a:ext cx="2154572" cy="2346564"/>
          </a:xfrm>
          <a:custGeom>
            <a:avLst/>
            <a:gdLst/>
            <a:ahLst/>
            <a:cxnLst/>
            <a:rect r="r" b="b" t="t" l="l"/>
            <a:pathLst>
              <a:path h="2346564" w="2154572">
                <a:moveTo>
                  <a:pt x="0" y="0"/>
                </a:moveTo>
                <a:lnTo>
                  <a:pt x="2154572" y="0"/>
                </a:lnTo>
                <a:lnTo>
                  <a:pt x="2154572" y="2346564"/>
                </a:lnTo>
                <a:lnTo>
                  <a:pt x="0" y="234656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23" id="23"/>
          <p:cNvSpPr txBox="true"/>
          <p:nvPr/>
        </p:nvSpPr>
        <p:spPr>
          <a:xfrm rot="0">
            <a:off x="1725676" y="672714"/>
            <a:ext cx="6515231" cy="21675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Explorator</a:t>
            </a:r>
            <a:r>
              <a:rPr lang="en-US" sz="4800" spc="-67" b="true">
                <a:solidFill>
                  <a:srgbClr val="85C9B4"/>
                </a:solidFill>
                <a:latin typeface="Poppins Semi-Bold"/>
                <a:ea typeface="Poppins Semi-Bold"/>
                <a:cs typeface="Poppins Semi-Bold"/>
                <a:sym typeface="Poppins Semi-Bold"/>
              </a:rPr>
              <a:t>y Data Analysis (EDA)</a:t>
            </a:r>
          </a:p>
          <a:p>
            <a:pPr algn="l">
              <a:lnSpc>
                <a:spcPts val="5567"/>
              </a:lnSpc>
            </a:pPr>
          </a:p>
        </p:txBody>
      </p:sp>
      <p:sp>
        <p:nvSpPr>
          <p:cNvPr name="TextBox 24" id="24"/>
          <p:cNvSpPr txBox="true"/>
          <p:nvPr/>
        </p:nvSpPr>
        <p:spPr>
          <a:xfrm rot="0">
            <a:off x="1771822" y="2241356"/>
            <a:ext cx="6469086" cy="1057529"/>
          </a:xfrm>
          <a:prstGeom prst="rect">
            <a:avLst/>
          </a:prstGeom>
        </p:spPr>
        <p:txBody>
          <a:bodyPr anchor="t" rtlCol="false" tIns="0" lIns="0" bIns="0" rIns="0">
            <a:spAutoFit/>
          </a:bodyPr>
          <a:lstStyle/>
          <a:p>
            <a:pPr algn="l">
              <a:lnSpc>
                <a:spcPts val="2787"/>
              </a:lnSpc>
            </a:pPr>
            <a:r>
              <a:rPr lang="en-US" sz="1699">
                <a:solidFill>
                  <a:srgbClr val="171C20"/>
                </a:solidFill>
                <a:latin typeface="Poppins"/>
                <a:ea typeface="Poppins"/>
                <a:cs typeface="Poppins"/>
                <a:sym typeface="Poppins"/>
              </a:rPr>
              <a:t>Certain chest pain categories show significantly higher heart disease prevalence</a:t>
            </a:r>
          </a:p>
          <a:p>
            <a:pPr algn="just">
              <a:lnSpc>
                <a:spcPts val="2787"/>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4255893" y="-3520988"/>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5748123" y="0"/>
            <a:ext cx="2031299" cy="203129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9" id="9"/>
          <p:cNvGrpSpPr/>
          <p:nvPr/>
        </p:nvGrpSpPr>
        <p:grpSpPr>
          <a:xfrm rot="0">
            <a:off x="574633" y="6403573"/>
            <a:ext cx="300229" cy="300229"/>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4" id="14"/>
          <p:cNvGrpSpPr/>
          <p:nvPr/>
        </p:nvGrpSpPr>
        <p:grpSpPr>
          <a:xfrm rot="0">
            <a:off x="8423583" y="8038569"/>
            <a:ext cx="474357" cy="4743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2036025" y="872188"/>
            <a:ext cx="39377" cy="39377"/>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9" id="19"/>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20" id="20"/>
          <p:cNvSpPr/>
          <p:nvPr/>
        </p:nvSpPr>
        <p:spPr>
          <a:xfrm flipH="false" flipV="false" rot="0">
            <a:off x="8953219" y="2117638"/>
            <a:ext cx="8826203" cy="7888419"/>
          </a:xfrm>
          <a:custGeom>
            <a:avLst/>
            <a:gdLst/>
            <a:ahLst/>
            <a:cxnLst/>
            <a:rect r="r" b="b" t="t" l="l"/>
            <a:pathLst>
              <a:path h="7888419" w="8826203">
                <a:moveTo>
                  <a:pt x="0" y="0"/>
                </a:moveTo>
                <a:lnTo>
                  <a:pt x="8826203" y="0"/>
                </a:lnTo>
                <a:lnTo>
                  <a:pt x="8826203" y="7888419"/>
                </a:lnTo>
                <a:lnTo>
                  <a:pt x="0" y="7888419"/>
                </a:lnTo>
                <a:lnTo>
                  <a:pt x="0" y="0"/>
                </a:lnTo>
                <a:close/>
              </a:path>
            </a:pathLst>
          </a:custGeom>
          <a:blipFill>
            <a:blip r:embed="rId8"/>
            <a:stretch>
              <a:fillRect l="0" t="0" r="0" b="0"/>
            </a:stretch>
          </a:blipFill>
        </p:spPr>
      </p:sp>
      <p:sp>
        <p:nvSpPr>
          <p:cNvPr name="Freeform 21" id="21"/>
          <p:cNvSpPr/>
          <p:nvPr/>
        </p:nvSpPr>
        <p:spPr>
          <a:xfrm flipH="false" flipV="false" rot="0">
            <a:off x="15139564" y="268273"/>
            <a:ext cx="3039907" cy="1286585"/>
          </a:xfrm>
          <a:custGeom>
            <a:avLst/>
            <a:gdLst/>
            <a:ahLst/>
            <a:cxnLst/>
            <a:rect r="r" b="b" t="t" l="l"/>
            <a:pathLst>
              <a:path h="1286585" w="3039907">
                <a:moveTo>
                  <a:pt x="0" y="0"/>
                </a:moveTo>
                <a:lnTo>
                  <a:pt x="3039908" y="0"/>
                </a:lnTo>
                <a:lnTo>
                  <a:pt x="3039908" y="1286585"/>
                </a:lnTo>
                <a:lnTo>
                  <a:pt x="0" y="128658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2" id="22"/>
          <p:cNvSpPr txBox="true"/>
          <p:nvPr/>
        </p:nvSpPr>
        <p:spPr>
          <a:xfrm rot="0">
            <a:off x="1725676" y="672714"/>
            <a:ext cx="6515231" cy="21675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Explorator</a:t>
            </a:r>
            <a:r>
              <a:rPr lang="en-US" sz="4800" spc="-67" b="true">
                <a:solidFill>
                  <a:srgbClr val="85C9B4"/>
                </a:solidFill>
                <a:latin typeface="Poppins Semi-Bold"/>
                <a:ea typeface="Poppins Semi-Bold"/>
                <a:cs typeface="Poppins Semi-Bold"/>
                <a:sym typeface="Poppins Semi-Bold"/>
              </a:rPr>
              <a:t>y Data Analysis (EDA)</a:t>
            </a:r>
          </a:p>
          <a:p>
            <a:pPr algn="l">
              <a:lnSpc>
                <a:spcPts val="5567"/>
              </a:lnSpc>
            </a:pPr>
          </a:p>
        </p:txBody>
      </p:sp>
      <p:sp>
        <p:nvSpPr>
          <p:cNvPr name="TextBox 23" id="23"/>
          <p:cNvSpPr txBox="true"/>
          <p:nvPr/>
        </p:nvSpPr>
        <p:spPr>
          <a:xfrm rot="0">
            <a:off x="1771822" y="3260658"/>
            <a:ext cx="6469086" cy="1762379"/>
          </a:xfrm>
          <a:prstGeom prst="rect">
            <a:avLst/>
          </a:prstGeom>
        </p:spPr>
        <p:txBody>
          <a:bodyPr anchor="t" rtlCol="false" tIns="0" lIns="0" bIns="0" rIns="0">
            <a:spAutoFit/>
          </a:bodyPr>
          <a:lstStyle/>
          <a:p>
            <a:pPr algn="l">
              <a:lnSpc>
                <a:spcPts val="2787"/>
              </a:lnSpc>
            </a:pPr>
            <a:r>
              <a:rPr lang="en-US" sz="1699">
                <a:solidFill>
                  <a:srgbClr val="171C20"/>
                </a:solidFill>
                <a:latin typeface="Poppins"/>
                <a:ea typeface="Poppins"/>
                <a:cs typeface="Poppins"/>
                <a:sym typeface="Poppins"/>
              </a:rPr>
              <a:t>The correlation analysis reveals that chest pain type, ECG abnormalities, exercise-induced angina, and heart rate metrics are the strongest predictors of heart disease, while cholesterol and fasting blood sugar show relatively weak influence.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724748" y="1803484"/>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Mo</a:t>
            </a:r>
            <a:r>
              <a:rPr lang="en-US" sz="4800" spc="-67" b="true">
                <a:solidFill>
                  <a:srgbClr val="85C9B4"/>
                </a:solidFill>
                <a:latin typeface="Poppins Semi-Bold"/>
                <a:ea typeface="Poppins Semi-Bold"/>
                <a:cs typeface="Poppins Semi-Bold"/>
                <a:sym typeface="Poppins Semi-Bold"/>
              </a:rPr>
              <a:t>del Bu</a:t>
            </a:r>
            <a:r>
              <a:rPr lang="en-US" sz="4800" spc="-67" b="true">
                <a:solidFill>
                  <a:srgbClr val="85C9B4"/>
                </a:solidFill>
                <a:latin typeface="Poppins Semi-Bold"/>
                <a:ea typeface="Poppins Semi-Bold"/>
                <a:cs typeface="Poppins Semi-Bold"/>
                <a:sym typeface="Poppins Semi-Bold"/>
              </a:rPr>
              <a:t>ild</a:t>
            </a:r>
            <a:r>
              <a:rPr lang="en-US" sz="4800" spc="-67" b="true">
                <a:solidFill>
                  <a:srgbClr val="85C9B4"/>
                </a:solidFill>
                <a:latin typeface="Poppins Semi-Bold"/>
                <a:ea typeface="Poppins Semi-Bold"/>
                <a:cs typeface="Poppins Semi-Bold"/>
                <a:sym typeface="Poppins Semi-Bold"/>
              </a:rPr>
              <a:t>ing</a:t>
            </a:r>
          </a:p>
        </p:txBody>
      </p:sp>
      <p:sp>
        <p:nvSpPr>
          <p:cNvPr name="Freeform 15" id="15"/>
          <p:cNvSpPr/>
          <p:nvPr/>
        </p:nvSpPr>
        <p:spPr>
          <a:xfrm flipH="false" flipV="false" rot="0">
            <a:off x="8857492" y="3991499"/>
            <a:ext cx="7202243" cy="4426177"/>
          </a:xfrm>
          <a:custGeom>
            <a:avLst/>
            <a:gdLst/>
            <a:ahLst/>
            <a:cxnLst/>
            <a:rect r="r" b="b" t="t" l="l"/>
            <a:pathLst>
              <a:path h="4426177" w="7202243">
                <a:moveTo>
                  <a:pt x="0" y="0"/>
                </a:moveTo>
                <a:lnTo>
                  <a:pt x="7202244" y="0"/>
                </a:lnTo>
                <a:lnTo>
                  <a:pt x="7202244" y="4426176"/>
                </a:lnTo>
                <a:lnTo>
                  <a:pt x="0" y="4426176"/>
                </a:lnTo>
                <a:lnTo>
                  <a:pt x="0" y="0"/>
                </a:lnTo>
                <a:close/>
              </a:path>
            </a:pathLst>
          </a:custGeom>
          <a:blipFill>
            <a:blip r:embed="rId8"/>
            <a:stretch>
              <a:fillRect l="0" t="0" r="0" b="0"/>
            </a:stretch>
          </a:blipFill>
        </p:spPr>
      </p:sp>
      <p:sp>
        <p:nvSpPr>
          <p:cNvPr name="TextBox 16" id="16"/>
          <p:cNvSpPr txBox="true"/>
          <p:nvPr/>
        </p:nvSpPr>
        <p:spPr>
          <a:xfrm rot="0">
            <a:off x="8857492" y="3150312"/>
            <a:ext cx="6723505"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Classification Report</a:t>
            </a:r>
          </a:p>
        </p:txBody>
      </p:sp>
      <p:grpSp>
        <p:nvGrpSpPr>
          <p:cNvPr name="Group 17" id="17"/>
          <p:cNvGrpSpPr/>
          <p:nvPr/>
        </p:nvGrpSpPr>
        <p:grpSpPr>
          <a:xfrm rot="0">
            <a:off x="10163175" y="5552122"/>
            <a:ext cx="862012" cy="422910"/>
            <a:chOff x="0" y="0"/>
            <a:chExt cx="1149350" cy="563880"/>
          </a:xfrm>
        </p:grpSpPr>
        <p:sp>
          <p:nvSpPr>
            <p:cNvPr name="Freeform 18" id="18"/>
            <p:cNvSpPr/>
            <p:nvPr/>
          </p:nvSpPr>
          <p:spPr>
            <a:xfrm flipH="false" flipV="false" rot="0">
              <a:off x="14883" y="-50985"/>
              <a:ext cx="1124872" cy="564065"/>
            </a:xfrm>
            <a:custGeom>
              <a:avLst/>
              <a:gdLst/>
              <a:ahLst/>
              <a:cxnLst/>
              <a:rect r="r" b="b" t="t" l="l"/>
              <a:pathLst>
                <a:path h="564065" w="1124872">
                  <a:moveTo>
                    <a:pt x="1083667" y="564065"/>
                  </a:moveTo>
                  <a:cubicBezTo>
                    <a:pt x="-55523" y="471355"/>
                    <a:pt x="-55523" y="198305"/>
                    <a:pt x="35917" y="106865"/>
                  </a:cubicBezTo>
                  <a:cubicBezTo>
                    <a:pt x="174347" y="-32835"/>
                    <a:pt x="943967" y="-36645"/>
                    <a:pt x="1083667" y="101785"/>
                  </a:cubicBezTo>
                  <a:cubicBezTo>
                    <a:pt x="1176377" y="193225"/>
                    <a:pt x="1083667" y="564065"/>
                    <a:pt x="1083667" y="564065"/>
                  </a:cubicBezTo>
                </a:path>
              </a:pathLst>
            </a:custGeom>
            <a:solidFill>
              <a:srgbClr val="FFF234">
                <a:alpha val="24706"/>
              </a:srgbClr>
            </a:solidFill>
            <a:ln cap="sq">
              <a:noFill/>
              <a:prstDash val="solid"/>
              <a:miter/>
            </a:ln>
          </p:spPr>
        </p:sp>
      </p:grpSp>
      <p:grpSp>
        <p:nvGrpSpPr>
          <p:cNvPr name="Group 19" id="19"/>
          <p:cNvGrpSpPr/>
          <p:nvPr/>
        </p:nvGrpSpPr>
        <p:grpSpPr>
          <a:xfrm rot="0">
            <a:off x="13763625" y="6367462"/>
            <a:ext cx="747712" cy="436245"/>
            <a:chOff x="0" y="0"/>
            <a:chExt cx="996950" cy="581660"/>
          </a:xfrm>
        </p:grpSpPr>
        <p:sp>
          <p:nvSpPr>
            <p:cNvPr name="Freeform 20" id="20"/>
            <p:cNvSpPr/>
            <p:nvPr/>
          </p:nvSpPr>
          <p:spPr>
            <a:xfrm flipH="false" flipV="false" rot="0">
              <a:off x="-7306" y="25527"/>
              <a:ext cx="964427" cy="541560"/>
            </a:xfrm>
            <a:custGeom>
              <a:avLst/>
              <a:gdLst/>
              <a:ahLst/>
              <a:cxnLst/>
              <a:rect r="r" b="b" t="t" l="l"/>
              <a:pathLst>
                <a:path h="541560" w="964427">
                  <a:moveTo>
                    <a:pt x="953456" y="485013"/>
                  </a:moveTo>
                  <a:cubicBezTo>
                    <a:pt x="408626" y="509143"/>
                    <a:pt x="140656" y="586613"/>
                    <a:pt x="58106" y="505333"/>
                  </a:cubicBezTo>
                  <a:cubicBezTo>
                    <a:pt x="-20634" y="426593"/>
                    <a:pt x="-18094" y="123063"/>
                    <a:pt x="58106" y="48133"/>
                  </a:cubicBezTo>
                  <a:cubicBezTo>
                    <a:pt x="134306" y="-28067"/>
                    <a:pt x="367986" y="51943"/>
                    <a:pt x="514036" y="46863"/>
                  </a:cubicBezTo>
                  <a:cubicBezTo>
                    <a:pt x="652466" y="43053"/>
                    <a:pt x="840426" y="-40767"/>
                    <a:pt x="915356" y="25273"/>
                  </a:cubicBezTo>
                  <a:cubicBezTo>
                    <a:pt x="995366" y="93853"/>
                    <a:pt x="953456" y="485013"/>
                    <a:pt x="953456" y="485013"/>
                  </a:cubicBezTo>
                </a:path>
              </a:pathLst>
            </a:custGeom>
            <a:solidFill>
              <a:srgbClr val="FFF234">
                <a:alpha val="24706"/>
              </a:srgbClr>
            </a:solidFill>
            <a:ln cap="sq">
              <a:noFill/>
              <a:prstDash val="solid"/>
              <a:miter/>
            </a:ln>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31733" y="8417675"/>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24760" y="2824252"/>
            <a:ext cx="6141282" cy="6417738"/>
          </a:xfrm>
          <a:custGeom>
            <a:avLst/>
            <a:gdLst/>
            <a:ahLst/>
            <a:cxnLst/>
            <a:rect r="r" b="b" t="t" l="l"/>
            <a:pathLst>
              <a:path h="6417738" w="6141282">
                <a:moveTo>
                  <a:pt x="0" y="0"/>
                </a:moveTo>
                <a:lnTo>
                  <a:pt x="6141282" y="0"/>
                </a:lnTo>
                <a:lnTo>
                  <a:pt x="6141282" y="6417739"/>
                </a:lnTo>
                <a:lnTo>
                  <a:pt x="0" y="6417739"/>
                </a:lnTo>
                <a:lnTo>
                  <a:pt x="0" y="0"/>
                </a:lnTo>
                <a:close/>
              </a:path>
            </a:pathLst>
          </a:custGeom>
          <a:blipFill>
            <a:blip r:embed="rId8"/>
            <a:stretch>
              <a:fillRect l="0" t="0" r="0" b="0"/>
            </a:stretch>
          </a:blipFill>
        </p:spPr>
      </p:sp>
      <p:sp>
        <p:nvSpPr>
          <p:cNvPr name="Freeform 15" id="15"/>
          <p:cNvSpPr/>
          <p:nvPr/>
        </p:nvSpPr>
        <p:spPr>
          <a:xfrm flipH="false" flipV="false" rot="0">
            <a:off x="9379911" y="3494342"/>
            <a:ext cx="6984959" cy="5652140"/>
          </a:xfrm>
          <a:custGeom>
            <a:avLst/>
            <a:gdLst/>
            <a:ahLst/>
            <a:cxnLst/>
            <a:rect r="r" b="b" t="t" l="l"/>
            <a:pathLst>
              <a:path h="5652140" w="6984959">
                <a:moveTo>
                  <a:pt x="0" y="0"/>
                </a:moveTo>
                <a:lnTo>
                  <a:pt x="6984960" y="0"/>
                </a:lnTo>
                <a:lnTo>
                  <a:pt x="6984960" y="5652140"/>
                </a:lnTo>
                <a:lnTo>
                  <a:pt x="0" y="5652140"/>
                </a:lnTo>
                <a:lnTo>
                  <a:pt x="0" y="0"/>
                </a:lnTo>
                <a:close/>
              </a:path>
            </a:pathLst>
          </a:custGeom>
          <a:blipFill>
            <a:blip r:embed="rId9"/>
            <a:stretch>
              <a:fillRect l="0" t="0" r="0" b="0"/>
            </a:stretch>
          </a:blipFill>
        </p:spPr>
      </p:sp>
      <p:sp>
        <p:nvSpPr>
          <p:cNvPr name="TextBox 16" id="16"/>
          <p:cNvSpPr txBox="true"/>
          <p:nvPr/>
        </p:nvSpPr>
        <p:spPr>
          <a:xfrm rot="0">
            <a:off x="824760" y="1027756"/>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Mo</a:t>
            </a:r>
            <a:r>
              <a:rPr lang="en-US" sz="4800" spc="-67" b="true">
                <a:solidFill>
                  <a:srgbClr val="85C9B4"/>
                </a:solidFill>
                <a:latin typeface="Poppins Semi-Bold"/>
                <a:ea typeface="Poppins Semi-Bold"/>
                <a:cs typeface="Poppins Semi-Bold"/>
                <a:sym typeface="Poppins Semi-Bold"/>
              </a:rPr>
              <a:t>del Bu</a:t>
            </a:r>
            <a:r>
              <a:rPr lang="en-US" sz="4800" spc="-67" b="true">
                <a:solidFill>
                  <a:srgbClr val="85C9B4"/>
                </a:solidFill>
                <a:latin typeface="Poppins Semi-Bold"/>
                <a:ea typeface="Poppins Semi-Bold"/>
                <a:cs typeface="Poppins Semi-Bold"/>
                <a:sym typeface="Poppins Semi-Bold"/>
              </a:rPr>
              <a:t>ild</a:t>
            </a:r>
            <a:r>
              <a:rPr lang="en-US" sz="4800" spc="-67" b="true">
                <a:solidFill>
                  <a:srgbClr val="85C9B4"/>
                </a:solidFill>
                <a:latin typeface="Poppins Semi-Bold"/>
                <a:ea typeface="Poppins Semi-Bold"/>
                <a:cs typeface="Poppins Semi-Bold"/>
                <a:sym typeface="Poppins Semi-Bold"/>
              </a:rPr>
              <a:t>ing</a:t>
            </a:r>
          </a:p>
        </p:txBody>
      </p:sp>
      <p:sp>
        <p:nvSpPr>
          <p:cNvPr name="TextBox 17" id="17"/>
          <p:cNvSpPr txBox="true"/>
          <p:nvPr/>
        </p:nvSpPr>
        <p:spPr>
          <a:xfrm rot="0">
            <a:off x="824760" y="2161469"/>
            <a:ext cx="3563235"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1-Logistic Regression</a:t>
            </a:r>
          </a:p>
        </p:txBody>
      </p:sp>
      <p:sp>
        <p:nvSpPr>
          <p:cNvPr name="TextBox 18" id="18"/>
          <p:cNvSpPr txBox="true"/>
          <p:nvPr/>
        </p:nvSpPr>
        <p:spPr>
          <a:xfrm rot="0">
            <a:off x="11376240" y="2933407"/>
            <a:ext cx="2992303"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 Confusion Matrix</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60321" y="8993766"/>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74862" y="2732099"/>
            <a:ext cx="4657736" cy="6940538"/>
          </a:xfrm>
          <a:custGeom>
            <a:avLst/>
            <a:gdLst/>
            <a:ahLst/>
            <a:cxnLst/>
            <a:rect r="r" b="b" t="t" l="l"/>
            <a:pathLst>
              <a:path h="6940538" w="4657736">
                <a:moveTo>
                  <a:pt x="0" y="0"/>
                </a:moveTo>
                <a:lnTo>
                  <a:pt x="4657736" y="0"/>
                </a:lnTo>
                <a:lnTo>
                  <a:pt x="4657736" y="6940539"/>
                </a:lnTo>
                <a:lnTo>
                  <a:pt x="0" y="6940539"/>
                </a:lnTo>
                <a:lnTo>
                  <a:pt x="0" y="0"/>
                </a:lnTo>
                <a:close/>
              </a:path>
            </a:pathLst>
          </a:custGeom>
          <a:blipFill>
            <a:blip r:embed="rId8"/>
            <a:stretch>
              <a:fillRect l="0" t="0" r="0" b="0"/>
            </a:stretch>
          </a:blipFill>
        </p:spPr>
      </p:sp>
      <p:sp>
        <p:nvSpPr>
          <p:cNvPr name="Freeform 15" id="15"/>
          <p:cNvSpPr/>
          <p:nvPr/>
        </p:nvSpPr>
        <p:spPr>
          <a:xfrm flipH="false" flipV="false" rot="0">
            <a:off x="8790329" y="3613338"/>
            <a:ext cx="6792616" cy="5680658"/>
          </a:xfrm>
          <a:custGeom>
            <a:avLst/>
            <a:gdLst/>
            <a:ahLst/>
            <a:cxnLst/>
            <a:rect r="r" b="b" t="t" l="l"/>
            <a:pathLst>
              <a:path h="5680658" w="6792616">
                <a:moveTo>
                  <a:pt x="0" y="0"/>
                </a:moveTo>
                <a:lnTo>
                  <a:pt x="6792616" y="0"/>
                </a:lnTo>
                <a:lnTo>
                  <a:pt x="6792616" y="5680657"/>
                </a:lnTo>
                <a:lnTo>
                  <a:pt x="0" y="5680657"/>
                </a:lnTo>
                <a:lnTo>
                  <a:pt x="0" y="0"/>
                </a:lnTo>
                <a:close/>
              </a:path>
            </a:pathLst>
          </a:custGeom>
          <a:blipFill>
            <a:blip r:embed="rId9"/>
            <a:stretch>
              <a:fillRect l="0" t="0" r="0" b="0"/>
            </a:stretch>
          </a:blipFill>
        </p:spPr>
      </p:sp>
      <p:sp>
        <p:nvSpPr>
          <p:cNvPr name="TextBox 16" id="16"/>
          <p:cNvSpPr txBox="true"/>
          <p:nvPr/>
        </p:nvSpPr>
        <p:spPr>
          <a:xfrm rot="0">
            <a:off x="874862" y="964511"/>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Mo</a:t>
            </a:r>
            <a:r>
              <a:rPr lang="en-US" sz="4800" spc="-67" b="true">
                <a:solidFill>
                  <a:srgbClr val="85C9B4"/>
                </a:solidFill>
                <a:latin typeface="Poppins Semi-Bold"/>
                <a:ea typeface="Poppins Semi-Bold"/>
                <a:cs typeface="Poppins Semi-Bold"/>
                <a:sym typeface="Poppins Semi-Bold"/>
              </a:rPr>
              <a:t>del Bu</a:t>
            </a:r>
            <a:r>
              <a:rPr lang="en-US" sz="4800" spc="-67" b="true">
                <a:solidFill>
                  <a:srgbClr val="85C9B4"/>
                </a:solidFill>
                <a:latin typeface="Poppins Semi-Bold"/>
                <a:ea typeface="Poppins Semi-Bold"/>
                <a:cs typeface="Poppins Semi-Bold"/>
                <a:sym typeface="Poppins Semi-Bold"/>
              </a:rPr>
              <a:t>ild</a:t>
            </a:r>
            <a:r>
              <a:rPr lang="en-US" sz="4800" spc="-67" b="true">
                <a:solidFill>
                  <a:srgbClr val="85C9B4"/>
                </a:solidFill>
                <a:latin typeface="Poppins Semi-Bold"/>
                <a:ea typeface="Poppins Semi-Bold"/>
                <a:cs typeface="Poppins Semi-Bold"/>
                <a:sym typeface="Poppins Semi-Bold"/>
              </a:rPr>
              <a:t>ing</a:t>
            </a:r>
          </a:p>
        </p:txBody>
      </p:sp>
      <p:sp>
        <p:nvSpPr>
          <p:cNvPr name="TextBox 17" id="17"/>
          <p:cNvSpPr txBox="true"/>
          <p:nvPr/>
        </p:nvSpPr>
        <p:spPr>
          <a:xfrm rot="0">
            <a:off x="874862" y="2016648"/>
            <a:ext cx="6723505"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2.Logistic Regression + GridSearchCV</a:t>
            </a:r>
          </a:p>
        </p:txBody>
      </p:sp>
      <p:sp>
        <p:nvSpPr>
          <p:cNvPr name="TextBox 18" id="18"/>
          <p:cNvSpPr txBox="true"/>
          <p:nvPr/>
        </p:nvSpPr>
        <p:spPr>
          <a:xfrm rot="0">
            <a:off x="10545684" y="3064016"/>
            <a:ext cx="2992303"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 Confusion Matrix</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260308" y="9106934"/>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724748" y="3093156"/>
            <a:ext cx="5241467" cy="5845422"/>
          </a:xfrm>
          <a:custGeom>
            <a:avLst/>
            <a:gdLst/>
            <a:ahLst/>
            <a:cxnLst/>
            <a:rect r="r" b="b" t="t" l="l"/>
            <a:pathLst>
              <a:path h="5845422" w="5241467">
                <a:moveTo>
                  <a:pt x="0" y="0"/>
                </a:moveTo>
                <a:lnTo>
                  <a:pt x="5241467" y="0"/>
                </a:lnTo>
                <a:lnTo>
                  <a:pt x="5241467" y="5845422"/>
                </a:lnTo>
                <a:lnTo>
                  <a:pt x="0" y="5845422"/>
                </a:lnTo>
                <a:lnTo>
                  <a:pt x="0" y="0"/>
                </a:lnTo>
                <a:close/>
              </a:path>
            </a:pathLst>
          </a:custGeom>
          <a:blipFill>
            <a:blip r:embed="rId8"/>
            <a:stretch>
              <a:fillRect l="0" t="0" r="0" b="0"/>
            </a:stretch>
          </a:blipFill>
        </p:spPr>
      </p:sp>
      <p:sp>
        <p:nvSpPr>
          <p:cNvPr name="Freeform 15" id="15"/>
          <p:cNvSpPr/>
          <p:nvPr/>
        </p:nvSpPr>
        <p:spPr>
          <a:xfrm flipH="false" flipV="false" rot="0">
            <a:off x="9010158" y="3457184"/>
            <a:ext cx="6886019" cy="5649750"/>
          </a:xfrm>
          <a:custGeom>
            <a:avLst/>
            <a:gdLst/>
            <a:ahLst/>
            <a:cxnLst/>
            <a:rect r="r" b="b" t="t" l="l"/>
            <a:pathLst>
              <a:path h="5649750" w="6886019">
                <a:moveTo>
                  <a:pt x="0" y="0"/>
                </a:moveTo>
                <a:lnTo>
                  <a:pt x="6886019" y="0"/>
                </a:lnTo>
                <a:lnTo>
                  <a:pt x="6886019" y="5649750"/>
                </a:lnTo>
                <a:lnTo>
                  <a:pt x="0" y="5649750"/>
                </a:lnTo>
                <a:lnTo>
                  <a:pt x="0" y="0"/>
                </a:lnTo>
                <a:close/>
              </a:path>
            </a:pathLst>
          </a:custGeom>
          <a:blipFill>
            <a:blip r:embed="rId9"/>
            <a:stretch>
              <a:fillRect l="0" t="0" r="0" b="0"/>
            </a:stretch>
          </a:blipFill>
        </p:spPr>
      </p:sp>
      <p:sp>
        <p:nvSpPr>
          <p:cNvPr name="TextBox 16" id="16"/>
          <p:cNvSpPr txBox="true"/>
          <p:nvPr/>
        </p:nvSpPr>
        <p:spPr>
          <a:xfrm rot="0">
            <a:off x="724748" y="1000125"/>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Mo</a:t>
            </a:r>
            <a:r>
              <a:rPr lang="en-US" sz="4800" spc="-67" b="true">
                <a:solidFill>
                  <a:srgbClr val="85C9B4"/>
                </a:solidFill>
                <a:latin typeface="Poppins Semi-Bold"/>
                <a:ea typeface="Poppins Semi-Bold"/>
                <a:cs typeface="Poppins Semi-Bold"/>
                <a:sym typeface="Poppins Semi-Bold"/>
              </a:rPr>
              <a:t>del Bu</a:t>
            </a:r>
            <a:r>
              <a:rPr lang="en-US" sz="4800" spc="-67" b="true">
                <a:solidFill>
                  <a:srgbClr val="85C9B4"/>
                </a:solidFill>
                <a:latin typeface="Poppins Semi-Bold"/>
                <a:ea typeface="Poppins Semi-Bold"/>
                <a:cs typeface="Poppins Semi-Bold"/>
                <a:sym typeface="Poppins Semi-Bold"/>
              </a:rPr>
              <a:t>ild</a:t>
            </a:r>
            <a:r>
              <a:rPr lang="en-US" sz="4800" spc="-67" b="true">
                <a:solidFill>
                  <a:srgbClr val="85C9B4"/>
                </a:solidFill>
                <a:latin typeface="Poppins Semi-Bold"/>
                <a:ea typeface="Poppins Semi-Bold"/>
                <a:cs typeface="Poppins Semi-Bold"/>
                <a:sym typeface="Poppins Semi-Bold"/>
              </a:rPr>
              <a:t>ing</a:t>
            </a:r>
          </a:p>
        </p:txBody>
      </p:sp>
      <p:sp>
        <p:nvSpPr>
          <p:cNvPr name="TextBox 17" id="17"/>
          <p:cNvSpPr txBox="true"/>
          <p:nvPr/>
        </p:nvSpPr>
        <p:spPr>
          <a:xfrm rot="0">
            <a:off x="724748" y="2253826"/>
            <a:ext cx="8285411"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3-Gradient Descent (Logistic Regression with SGD)</a:t>
            </a:r>
          </a:p>
        </p:txBody>
      </p:sp>
      <p:sp>
        <p:nvSpPr>
          <p:cNvPr name="TextBox 18" id="18"/>
          <p:cNvSpPr txBox="true"/>
          <p:nvPr/>
        </p:nvSpPr>
        <p:spPr>
          <a:xfrm rot="0">
            <a:off x="10904752" y="2949716"/>
            <a:ext cx="2992303"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 Confusion Matrix</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3171" y="9108186"/>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667077" y="3316072"/>
            <a:ext cx="8698283" cy="5549825"/>
          </a:xfrm>
          <a:custGeom>
            <a:avLst/>
            <a:gdLst/>
            <a:ahLst/>
            <a:cxnLst/>
            <a:rect r="r" b="b" t="t" l="l"/>
            <a:pathLst>
              <a:path h="5549825" w="8698283">
                <a:moveTo>
                  <a:pt x="0" y="0"/>
                </a:moveTo>
                <a:lnTo>
                  <a:pt x="8698283" y="0"/>
                </a:lnTo>
                <a:lnTo>
                  <a:pt x="8698283" y="5549824"/>
                </a:lnTo>
                <a:lnTo>
                  <a:pt x="0" y="5549824"/>
                </a:lnTo>
                <a:lnTo>
                  <a:pt x="0" y="0"/>
                </a:lnTo>
                <a:close/>
              </a:path>
            </a:pathLst>
          </a:custGeom>
          <a:blipFill>
            <a:blip r:embed="rId8"/>
            <a:stretch>
              <a:fillRect l="0" t="0" r="0" b="0"/>
            </a:stretch>
          </a:blipFill>
        </p:spPr>
      </p:sp>
      <p:sp>
        <p:nvSpPr>
          <p:cNvPr name="Freeform 15" id="15"/>
          <p:cNvSpPr/>
          <p:nvPr/>
        </p:nvSpPr>
        <p:spPr>
          <a:xfrm flipH="false" flipV="false" rot="0">
            <a:off x="9657736" y="3316072"/>
            <a:ext cx="6712365" cy="5697150"/>
          </a:xfrm>
          <a:custGeom>
            <a:avLst/>
            <a:gdLst/>
            <a:ahLst/>
            <a:cxnLst/>
            <a:rect r="r" b="b" t="t" l="l"/>
            <a:pathLst>
              <a:path h="5697150" w="6712365">
                <a:moveTo>
                  <a:pt x="0" y="0"/>
                </a:moveTo>
                <a:lnTo>
                  <a:pt x="6712365" y="0"/>
                </a:lnTo>
                <a:lnTo>
                  <a:pt x="6712365" y="5697149"/>
                </a:lnTo>
                <a:lnTo>
                  <a:pt x="0" y="5697149"/>
                </a:lnTo>
                <a:lnTo>
                  <a:pt x="0" y="0"/>
                </a:lnTo>
                <a:close/>
              </a:path>
            </a:pathLst>
          </a:custGeom>
          <a:blipFill>
            <a:blip r:embed="rId9"/>
            <a:stretch>
              <a:fillRect l="0" t="0" r="0" b="0"/>
            </a:stretch>
          </a:blipFill>
        </p:spPr>
      </p:sp>
      <p:sp>
        <p:nvSpPr>
          <p:cNvPr name="TextBox 16" id="16"/>
          <p:cNvSpPr txBox="true"/>
          <p:nvPr/>
        </p:nvSpPr>
        <p:spPr>
          <a:xfrm rot="0">
            <a:off x="724748" y="1103397"/>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Mo</a:t>
            </a:r>
            <a:r>
              <a:rPr lang="en-US" sz="4800" spc="-67" b="true">
                <a:solidFill>
                  <a:srgbClr val="85C9B4"/>
                </a:solidFill>
                <a:latin typeface="Poppins Semi-Bold"/>
                <a:ea typeface="Poppins Semi-Bold"/>
                <a:cs typeface="Poppins Semi-Bold"/>
                <a:sym typeface="Poppins Semi-Bold"/>
              </a:rPr>
              <a:t>del Bu</a:t>
            </a:r>
            <a:r>
              <a:rPr lang="en-US" sz="4800" spc="-67" b="true">
                <a:solidFill>
                  <a:srgbClr val="85C9B4"/>
                </a:solidFill>
                <a:latin typeface="Poppins Semi-Bold"/>
                <a:ea typeface="Poppins Semi-Bold"/>
                <a:cs typeface="Poppins Semi-Bold"/>
                <a:sym typeface="Poppins Semi-Bold"/>
              </a:rPr>
              <a:t>ild</a:t>
            </a:r>
            <a:r>
              <a:rPr lang="en-US" sz="4800" spc="-67" b="true">
                <a:solidFill>
                  <a:srgbClr val="85C9B4"/>
                </a:solidFill>
                <a:latin typeface="Poppins Semi-Bold"/>
                <a:ea typeface="Poppins Semi-Bold"/>
                <a:cs typeface="Poppins Semi-Bold"/>
                <a:sym typeface="Poppins Semi-Bold"/>
              </a:rPr>
              <a:t>ing</a:t>
            </a:r>
          </a:p>
        </p:txBody>
      </p:sp>
      <p:sp>
        <p:nvSpPr>
          <p:cNvPr name="TextBox 17" id="17"/>
          <p:cNvSpPr txBox="true"/>
          <p:nvPr/>
        </p:nvSpPr>
        <p:spPr>
          <a:xfrm rot="0">
            <a:off x="1028700" y="2658653"/>
            <a:ext cx="2882652"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4-Random Forest</a:t>
            </a:r>
          </a:p>
        </p:txBody>
      </p:sp>
      <p:sp>
        <p:nvSpPr>
          <p:cNvPr name="TextBox 18" id="18"/>
          <p:cNvSpPr txBox="true"/>
          <p:nvPr/>
        </p:nvSpPr>
        <p:spPr>
          <a:xfrm rot="0">
            <a:off x="11420730" y="2658653"/>
            <a:ext cx="2992303" cy="344030"/>
          </a:xfrm>
          <a:prstGeom prst="rect">
            <a:avLst/>
          </a:prstGeom>
        </p:spPr>
        <p:txBody>
          <a:bodyPr anchor="t" rtlCol="false" tIns="0" lIns="0" bIns="0" rIns="0">
            <a:spAutoFit/>
          </a:bodyPr>
          <a:lstStyle/>
          <a:p>
            <a:pPr algn="l">
              <a:lnSpc>
                <a:spcPts val="2669"/>
              </a:lnSpc>
            </a:pPr>
            <a:r>
              <a:rPr lang="en-US" b="true" sz="2669" i="true">
                <a:solidFill>
                  <a:srgbClr val="7D6355"/>
                </a:solidFill>
                <a:latin typeface="Touvlo Bold Italics"/>
                <a:ea typeface="Touvlo Bold Italics"/>
                <a:cs typeface="Touvlo Bold Italics"/>
                <a:sym typeface="Touvlo Bold Italics"/>
              </a:rPr>
              <a:t> Confusion Matrix</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74862" y="8721295"/>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54409" y="788670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874862" y="1512471"/>
            <a:ext cx="742614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Best hyperparameters</a:t>
            </a:r>
          </a:p>
        </p:txBody>
      </p:sp>
      <p:sp>
        <p:nvSpPr>
          <p:cNvPr name="TextBox 15" id="15"/>
          <p:cNvSpPr txBox="true"/>
          <p:nvPr/>
        </p:nvSpPr>
        <p:spPr>
          <a:xfrm rot="0">
            <a:off x="874862" y="2992691"/>
            <a:ext cx="6326002" cy="3882517"/>
          </a:xfrm>
          <a:prstGeom prst="rect">
            <a:avLst/>
          </a:prstGeom>
        </p:spPr>
        <p:txBody>
          <a:bodyPr anchor="t" rtlCol="false" tIns="0" lIns="0" bIns="0" rIns="0">
            <a:spAutoFit/>
          </a:bodyPr>
          <a:lstStyle/>
          <a:p>
            <a:pPr algn="just" marL="345439" indent="-172720" lvl="1">
              <a:lnSpc>
                <a:spcPts val="2623"/>
              </a:lnSpc>
              <a:buFont typeface="Arial"/>
              <a:buChar char="•"/>
            </a:pPr>
            <a:r>
              <a:rPr lang="en-US" sz="1599">
                <a:solidFill>
                  <a:srgbClr val="171C20"/>
                </a:solidFill>
                <a:latin typeface="Poppins"/>
                <a:ea typeface="Poppins"/>
                <a:cs typeface="Poppins"/>
                <a:sym typeface="Poppins"/>
              </a:rPr>
              <a:t>C = 1 is best: It gives the best balance between underfitting (too simple) and overfitting (too complex), resulting in the highest average F1-score during 5-fold cross-validation.</a:t>
            </a:r>
          </a:p>
          <a:p>
            <a:pPr algn="just">
              <a:lnSpc>
                <a:spcPts val="2623"/>
              </a:lnSpc>
            </a:pPr>
          </a:p>
          <a:p>
            <a:pPr algn="just" marL="345439" indent="-172720" lvl="1">
              <a:lnSpc>
                <a:spcPts val="2623"/>
              </a:lnSpc>
              <a:buFont typeface="Arial"/>
              <a:buChar char="•"/>
            </a:pPr>
            <a:r>
              <a:rPr lang="en-US" sz="1599">
                <a:solidFill>
                  <a:srgbClr val="171C20"/>
                </a:solidFill>
                <a:latin typeface="Poppins"/>
                <a:ea typeface="Poppins"/>
                <a:cs typeface="Poppins"/>
                <a:sym typeface="Poppins"/>
              </a:rPr>
              <a:t>L1 penalty is best: L1 removes weak or noisy features by setting some coefficients to zero, which improves generalization and F1-score on your dataset.</a:t>
            </a:r>
          </a:p>
          <a:p>
            <a:pPr algn="just">
              <a:lnSpc>
                <a:spcPts val="2623"/>
              </a:lnSpc>
            </a:pPr>
          </a:p>
          <a:p>
            <a:pPr algn="just" marL="345439" indent="-172720" lvl="1">
              <a:lnSpc>
                <a:spcPts val="2623"/>
              </a:lnSpc>
              <a:buFont typeface="Arial"/>
              <a:buChar char="•"/>
            </a:pPr>
            <a:r>
              <a:rPr lang="en-US" sz="1599">
                <a:solidFill>
                  <a:srgbClr val="171C20"/>
                </a:solidFill>
                <a:latin typeface="Poppins"/>
                <a:ea typeface="Poppins"/>
                <a:cs typeface="Poppins"/>
                <a:sym typeface="Poppins"/>
              </a:rPr>
              <a:t>liblinear solver fits your setup It supports L1 regularization, works well with small datasets, and was the solver tested, so it produced the most stable and best-performing result. That’s why GridSearchCV selected these hyperparameters.</a:t>
            </a:r>
          </a:p>
        </p:txBody>
      </p:sp>
      <p:sp>
        <p:nvSpPr>
          <p:cNvPr name="Freeform 16" id="16"/>
          <p:cNvSpPr/>
          <p:nvPr/>
        </p:nvSpPr>
        <p:spPr>
          <a:xfrm flipH="false" flipV="false" rot="-1175460">
            <a:off x="11068402" y="7200900"/>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9759688" y="1644062"/>
            <a:ext cx="6555184" cy="5499688"/>
          </a:xfrm>
          <a:custGeom>
            <a:avLst/>
            <a:gdLst/>
            <a:ahLst/>
            <a:cxnLst/>
            <a:rect r="r" b="b" t="t" l="l"/>
            <a:pathLst>
              <a:path h="5499688" w="6555184">
                <a:moveTo>
                  <a:pt x="0" y="0"/>
                </a:moveTo>
                <a:lnTo>
                  <a:pt x="6555184" y="0"/>
                </a:lnTo>
                <a:lnTo>
                  <a:pt x="6555184" y="5499688"/>
                </a:lnTo>
                <a:lnTo>
                  <a:pt x="0" y="5499688"/>
                </a:lnTo>
                <a:lnTo>
                  <a:pt x="0" y="0"/>
                </a:lnTo>
                <a:close/>
              </a:path>
            </a:pathLst>
          </a:custGeom>
          <a:blipFill>
            <a:blip r:embed="rId10"/>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54409" y="788670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28700" y="2055396"/>
            <a:ext cx="6911790" cy="146265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Compare Accuracy between 4 models</a:t>
            </a:r>
          </a:p>
        </p:txBody>
      </p:sp>
      <p:sp>
        <p:nvSpPr>
          <p:cNvPr name="TextBox 15" id="15"/>
          <p:cNvSpPr txBox="true"/>
          <p:nvPr/>
        </p:nvSpPr>
        <p:spPr>
          <a:xfrm rot="0">
            <a:off x="1028700" y="4015212"/>
            <a:ext cx="6440302" cy="1852041"/>
          </a:xfrm>
          <a:prstGeom prst="rect">
            <a:avLst/>
          </a:prstGeom>
        </p:spPr>
        <p:txBody>
          <a:bodyPr anchor="t" rtlCol="false" tIns="0" lIns="0" bIns="0" rIns="0">
            <a:spAutoFit/>
          </a:bodyPr>
          <a:lstStyle/>
          <a:p>
            <a:pPr algn="l">
              <a:lnSpc>
                <a:spcPts val="2951"/>
              </a:lnSpc>
            </a:pPr>
            <a:r>
              <a:rPr lang="en-US" sz="1799">
                <a:solidFill>
                  <a:srgbClr val="171C20"/>
                </a:solidFill>
                <a:latin typeface="Poppins"/>
                <a:ea typeface="Poppins"/>
                <a:cs typeface="Poppins"/>
                <a:sym typeface="Poppins"/>
              </a:rPr>
              <a:t>Random Forest performed best (0.97), far outperforming Logistic Regression (0.8225) and its tuned/gradient variants (0.8450–0.8475), showing that ensemble methods capture patterns more effectively.</a:t>
            </a:r>
          </a:p>
          <a:p>
            <a:pPr algn="l">
              <a:lnSpc>
                <a:spcPts val="2951"/>
              </a:lnSpc>
            </a:pPr>
          </a:p>
        </p:txBody>
      </p:sp>
      <p:sp>
        <p:nvSpPr>
          <p:cNvPr name="Freeform 16" id="16"/>
          <p:cNvSpPr/>
          <p:nvPr/>
        </p:nvSpPr>
        <p:spPr>
          <a:xfrm flipH="false" flipV="false" rot="-1175460">
            <a:off x="11068402" y="7200900"/>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8840076" y="3518598"/>
            <a:ext cx="7474796" cy="2632320"/>
          </a:xfrm>
          <a:custGeom>
            <a:avLst/>
            <a:gdLst/>
            <a:ahLst/>
            <a:cxnLst/>
            <a:rect r="r" b="b" t="t" l="l"/>
            <a:pathLst>
              <a:path h="2632320" w="7474796">
                <a:moveTo>
                  <a:pt x="0" y="0"/>
                </a:moveTo>
                <a:lnTo>
                  <a:pt x="7474796" y="0"/>
                </a:lnTo>
                <a:lnTo>
                  <a:pt x="7474796" y="2632321"/>
                </a:lnTo>
                <a:lnTo>
                  <a:pt x="0" y="2632321"/>
                </a:lnTo>
                <a:lnTo>
                  <a:pt x="0" y="0"/>
                </a:lnTo>
                <a:close/>
              </a:path>
            </a:pathLst>
          </a:custGeom>
          <a:blipFill>
            <a:blip r:embed="rId10"/>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810984" y="8401359"/>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4869272" y="963842"/>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74633" y="867444"/>
            <a:ext cx="8569367"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Log Loss (Cross-Entr</a:t>
            </a:r>
            <a:r>
              <a:rPr lang="en-US" sz="4800" spc="-67" b="true">
                <a:solidFill>
                  <a:srgbClr val="85C9B4"/>
                </a:solidFill>
                <a:latin typeface="Poppins Semi-Bold"/>
                <a:ea typeface="Poppins Semi-Bold"/>
                <a:cs typeface="Poppins Semi-Bold"/>
                <a:sym typeface="Poppins Semi-Bold"/>
              </a:rPr>
              <a:t>opy)</a:t>
            </a:r>
          </a:p>
        </p:txBody>
      </p:sp>
      <p:sp>
        <p:nvSpPr>
          <p:cNvPr name="Freeform 15" id="15"/>
          <p:cNvSpPr/>
          <p:nvPr/>
        </p:nvSpPr>
        <p:spPr>
          <a:xfrm flipH="false" flipV="false" rot="-1175460">
            <a:off x="5187154" y="7212254"/>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Freeform 16" id="16"/>
          <p:cNvSpPr/>
          <p:nvPr/>
        </p:nvSpPr>
        <p:spPr>
          <a:xfrm flipH="false" flipV="false" rot="0">
            <a:off x="1111212" y="3154998"/>
            <a:ext cx="6379252" cy="2839429"/>
          </a:xfrm>
          <a:custGeom>
            <a:avLst/>
            <a:gdLst/>
            <a:ahLst/>
            <a:cxnLst/>
            <a:rect r="r" b="b" t="t" l="l"/>
            <a:pathLst>
              <a:path h="2839429" w="6379252">
                <a:moveTo>
                  <a:pt x="0" y="0"/>
                </a:moveTo>
                <a:lnTo>
                  <a:pt x="6379252" y="0"/>
                </a:lnTo>
                <a:lnTo>
                  <a:pt x="6379252" y="2839430"/>
                </a:lnTo>
                <a:lnTo>
                  <a:pt x="0" y="2839430"/>
                </a:lnTo>
                <a:lnTo>
                  <a:pt x="0" y="0"/>
                </a:lnTo>
                <a:close/>
              </a:path>
            </a:pathLst>
          </a:custGeom>
          <a:blipFill>
            <a:blip r:embed="rId10"/>
            <a:stretch>
              <a:fillRect l="0" t="0" r="0" b="0"/>
            </a:stretch>
          </a:blipFill>
        </p:spPr>
      </p:sp>
      <p:sp>
        <p:nvSpPr>
          <p:cNvPr name="Freeform 17" id="17"/>
          <p:cNvSpPr/>
          <p:nvPr/>
        </p:nvSpPr>
        <p:spPr>
          <a:xfrm flipH="false" flipV="false" rot="0">
            <a:off x="10621455" y="2951471"/>
            <a:ext cx="5498051" cy="6306829"/>
          </a:xfrm>
          <a:custGeom>
            <a:avLst/>
            <a:gdLst/>
            <a:ahLst/>
            <a:cxnLst/>
            <a:rect r="r" b="b" t="t" l="l"/>
            <a:pathLst>
              <a:path h="6306829" w="5498051">
                <a:moveTo>
                  <a:pt x="0" y="0"/>
                </a:moveTo>
                <a:lnTo>
                  <a:pt x="5498052" y="0"/>
                </a:lnTo>
                <a:lnTo>
                  <a:pt x="5498052" y="6306829"/>
                </a:lnTo>
                <a:lnTo>
                  <a:pt x="0" y="6306829"/>
                </a:lnTo>
                <a:lnTo>
                  <a:pt x="0" y="0"/>
                </a:lnTo>
                <a:close/>
              </a:path>
            </a:pathLst>
          </a:custGeom>
          <a:blipFill>
            <a:blip r:embed="rId11"/>
            <a:stretch>
              <a:fillRect l="0" t="0" r="0" b="0"/>
            </a:stretch>
          </a:blipFill>
        </p:spPr>
      </p:sp>
      <p:sp>
        <p:nvSpPr>
          <p:cNvPr name="TextBox 18" id="18"/>
          <p:cNvSpPr txBox="true"/>
          <p:nvPr/>
        </p:nvSpPr>
        <p:spPr>
          <a:xfrm rot="0">
            <a:off x="1730565" y="6432148"/>
            <a:ext cx="4639270" cy="517525"/>
          </a:xfrm>
          <a:prstGeom prst="rect">
            <a:avLst/>
          </a:prstGeom>
        </p:spPr>
        <p:txBody>
          <a:bodyPr anchor="t" rtlCol="false" tIns="0" lIns="0" bIns="0" rIns="0">
            <a:spAutoFit/>
          </a:bodyPr>
          <a:lstStyle/>
          <a:p>
            <a:pPr algn="ctr" rtl="true">
              <a:lnSpc>
                <a:spcPts val="2000"/>
              </a:lnSpc>
              <a:spcBef>
                <a:spcPct val="0"/>
              </a:spcBef>
            </a:pPr>
            <a:r>
              <a:rPr lang="ar-EG" sz="2000">
                <a:solidFill>
                  <a:srgbClr val="8D3F38"/>
                </a:solidFill>
                <a:latin typeface="Quicksand"/>
                <a:ea typeface="Quicksand"/>
                <a:cs typeface="Quicksand"/>
                <a:sym typeface="Quicksand"/>
                <a:rtl val="true"/>
              </a:rPr>
              <a:t>كلما كانت </a:t>
            </a:r>
            <a:r>
              <a:rPr lang="en-US" sz="2000">
                <a:solidFill>
                  <a:srgbClr val="8D3F38"/>
                </a:solidFill>
                <a:latin typeface="Quicksand"/>
                <a:ea typeface="Quicksand"/>
                <a:cs typeface="Quicksand"/>
                <a:sym typeface="Quicksand"/>
              </a:rPr>
              <a:t>Log Loss</a:t>
            </a:r>
            <a:r>
              <a:rPr lang="ar-EG" sz="2000">
                <a:solidFill>
                  <a:srgbClr val="8D3F38"/>
                </a:solidFill>
                <a:latin typeface="Quicksand"/>
                <a:ea typeface="Quicksand"/>
                <a:cs typeface="Quicksand"/>
                <a:sym typeface="Quicksand"/>
                <a:rtl val="true"/>
              </a:rPr>
              <a:t> أقل → النموذج أكثر ثقة ودقة في الاحتمالات</a:t>
            </a:r>
          </a:p>
        </p:txBody>
      </p:sp>
      <p:sp>
        <p:nvSpPr>
          <p:cNvPr name="TextBox 19" id="19"/>
          <p:cNvSpPr txBox="true"/>
          <p:nvPr/>
        </p:nvSpPr>
        <p:spPr>
          <a:xfrm rot="0">
            <a:off x="724748" y="2282478"/>
            <a:ext cx="7152181" cy="352122"/>
          </a:xfrm>
          <a:prstGeom prst="rect">
            <a:avLst/>
          </a:prstGeom>
        </p:spPr>
        <p:txBody>
          <a:bodyPr anchor="t" rtlCol="false" tIns="0" lIns="0" bIns="0" rIns="0">
            <a:spAutoFit/>
          </a:bodyPr>
          <a:lstStyle/>
          <a:p>
            <a:pPr algn="l">
              <a:lnSpc>
                <a:spcPts val="2613"/>
              </a:lnSpc>
              <a:spcBef>
                <a:spcPct val="0"/>
              </a:spcBef>
            </a:pPr>
            <a:r>
              <a:rPr lang="en-US" sz="2613">
                <a:solidFill>
                  <a:srgbClr val="8D3F38"/>
                </a:solidFill>
                <a:latin typeface="Open Sans"/>
                <a:ea typeface="Open Sans"/>
                <a:cs typeface="Open Sans"/>
                <a:sym typeface="Open Sans"/>
              </a:rPr>
              <a:t>Log Loss BEFORE GridSearch (baseline model)</a:t>
            </a:r>
          </a:p>
        </p:txBody>
      </p:sp>
      <p:sp>
        <p:nvSpPr>
          <p:cNvPr name="TextBox 20" id="20"/>
          <p:cNvSpPr txBox="true"/>
          <p:nvPr/>
        </p:nvSpPr>
        <p:spPr>
          <a:xfrm rot="0">
            <a:off x="9918453" y="2282478"/>
            <a:ext cx="6758902" cy="352122"/>
          </a:xfrm>
          <a:prstGeom prst="rect">
            <a:avLst/>
          </a:prstGeom>
        </p:spPr>
        <p:txBody>
          <a:bodyPr anchor="t" rtlCol="false" tIns="0" lIns="0" bIns="0" rIns="0">
            <a:spAutoFit/>
          </a:bodyPr>
          <a:lstStyle/>
          <a:p>
            <a:pPr algn="l">
              <a:lnSpc>
                <a:spcPts val="2613"/>
              </a:lnSpc>
              <a:spcBef>
                <a:spcPct val="0"/>
              </a:spcBef>
            </a:pPr>
            <a:r>
              <a:rPr lang="en-US" sz="2613">
                <a:solidFill>
                  <a:srgbClr val="8D3F38"/>
                </a:solidFill>
                <a:latin typeface="Open Sans"/>
                <a:ea typeface="Open Sans"/>
                <a:cs typeface="Open Sans"/>
                <a:sym typeface="Open Sans"/>
              </a:rPr>
              <a:t>Log Loss After GridSearch (baseline model)</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7666962" y="-5097594"/>
            <a:ext cx="5404519" cy="10214726"/>
          </a:xfrm>
          <a:custGeom>
            <a:avLst/>
            <a:gdLst/>
            <a:ahLst/>
            <a:cxnLst/>
            <a:rect r="r" b="b" t="t" l="l"/>
            <a:pathLst>
              <a:path h="10214726" w="5404519">
                <a:moveTo>
                  <a:pt x="5404519" y="0"/>
                </a:moveTo>
                <a:lnTo>
                  <a:pt x="0" y="0"/>
                </a:lnTo>
                <a:lnTo>
                  <a:pt x="0" y="10214727"/>
                </a:lnTo>
                <a:lnTo>
                  <a:pt x="5404519" y="10214727"/>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390650" y="4946186"/>
            <a:ext cx="6148207" cy="3515230"/>
            <a:chOff x="0" y="0"/>
            <a:chExt cx="720729" cy="412076"/>
          </a:xfrm>
        </p:grpSpPr>
        <p:sp>
          <p:nvSpPr>
            <p:cNvPr name="Freeform 7" id="7"/>
            <p:cNvSpPr/>
            <p:nvPr/>
          </p:nvSpPr>
          <p:spPr>
            <a:xfrm flipH="false" flipV="false" rot="0">
              <a:off x="0" y="0"/>
              <a:ext cx="720729" cy="412076"/>
            </a:xfrm>
            <a:custGeom>
              <a:avLst/>
              <a:gdLst/>
              <a:ahLst/>
              <a:cxnLst/>
              <a:rect r="r" b="b" t="t" l="l"/>
              <a:pathLst>
                <a:path h="412076" w="720729">
                  <a:moveTo>
                    <a:pt x="517529" y="0"/>
                  </a:moveTo>
                  <a:cubicBezTo>
                    <a:pt x="629759" y="0"/>
                    <a:pt x="720729" y="92241"/>
                    <a:pt x="720729" y="206038"/>
                  </a:cubicBezTo>
                  <a:cubicBezTo>
                    <a:pt x="720729" y="319835"/>
                    <a:pt x="629759" y="412076"/>
                    <a:pt x="517529" y="412076"/>
                  </a:cubicBezTo>
                  <a:lnTo>
                    <a:pt x="203200" y="412076"/>
                  </a:lnTo>
                  <a:cubicBezTo>
                    <a:pt x="90970" y="412076"/>
                    <a:pt x="0" y="319835"/>
                    <a:pt x="0" y="206038"/>
                  </a:cubicBezTo>
                  <a:cubicBezTo>
                    <a:pt x="0" y="92241"/>
                    <a:pt x="90970" y="0"/>
                    <a:pt x="203200" y="0"/>
                  </a:cubicBezTo>
                  <a:lnTo>
                    <a:pt x="517529" y="0"/>
                  </a:lnTo>
                </a:path>
              </a:pathLst>
            </a:custGeom>
            <a:blipFill>
              <a:blip r:embed="rId4"/>
              <a:stretch>
                <a:fillRect l="-3966" t="0" r="-3966" b="-25772"/>
              </a:stretch>
            </a:blipFill>
          </p:spPr>
        </p:sp>
      </p:grpSp>
      <p:grpSp>
        <p:nvGrpSpPr>
          <p:cNvPr name="Group 8" id="8"/>
          <p:cNvGrpSpPr/>
          <p:nvPr/>
        </p:nvGrpSpPr>
        <p:grpSpPr>
          <a:xfrm rot="0">
            <a:off x="574633" y="6403573"/>
            <a:ext cx="300229" cy="30022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8802047" y="5276562"/>
            <a:ext cx="474357" cy="47435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4" id="14"/>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5" id="15"/>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AutoShape 16" id="16"/>
          <p:cNvSpPr/>
          <p:nvPr/>
        </p:nvSpPr>
        <p:spPr>
          <a:xfrm flipV="true">
            <a:off x="10189351" y="3920681"/>
            <a:ext cx="7152288" cy="0"/>
          </a:xfrm>
          <a:prstGeom prst="line">
            <a:avLst/>
          </a:prstGeom>
          <a:ln cap="flat" w="28575">
            <a:solidFill>
              <a:srgbClr val="85C9B4"/>
            </a:solidFill>
            <a:prstDash val="solid"/>
            <a:headEnd type="none" len="sm" w="sm"/>
            <a:tailEnd type="none" len="sm" w="sm"/>
          </a:ln>
        </p:spPr>
      </p:sp>
      <p:sp>
        <p:nvSpPr>
          <p:cNvPr name="AutoShape 17" id="17"/>
          <p:cNvSpPr/>
          <p:nvPr/>
        </p:nvSpPr>
        <p:spPr>
          <a:xfrm>
            <a:off x="10189351" y="4592247"/>
            <a:ext cx="7152288" cy="0"/>
          </a:xfrm>
          <a:prstGeom prst="line">
            <a:avLst/>
          </a:prstGeom>
          <a:ln cap="flat" w="28575">
            <a:solidFill>
              <a:srgbClr val="85C9B4"/>
            </a:solidFill>
            <a:prstDash val="solid"/>
            <a:headEnd type="none" len="sm" w="sm"/>
            <a:tailEnd type="none" len="sm" w="sm"/>
          </a:ln>
        </p:spPr>
      </p:sp>
      <p:sp>
        <p:nvSpPr>
          <p:cNvPr name="AutoShape 18" id="18"/>
          <p:cNvSpPr/>
          <p:nvPr/>
        </p:nvSpPr>
        <p:spPr>
          <a:xfrm>
            <a:off x="10189351" y="5263812"/>
            <a:ext cx="7152288" cy="0"/>
          </a:xfrm>
          <a:prstGeom prst="line">
            <a:avLst/>
          </a:prstGeom>
          <a:ln cap="flat" w="28575">
            <a:solidFill>
              <a:srgbClr val="85C9B4"/>
            </a:solidFill>
            <a:prstDash val="solid"/>
            <a:headEnd type="none" len="sm" w="sm"/>
            <a:tailEnd type="none" len="sm" w="sm"/>
          </a:ln>
        </p:spPr>
      </p:sp>
      <p:sp>
        <p:nvSpPr>
          <p:cNvPr name="AutoShape 19" id="19"/>
          <p:cNvSpPr/>
          <p:nvPr/>
        </p:nvSpPr>
        <p:spPr>
          <a:xfrm>
            <a:off x="10189351" y="5935378"/>
            <a:ext cx="7152288" cy="0"/>
          </a:xfrm>
          <a:prstGeom prst="line">
            <a:avLst/>
          </a:prstGeom>
          <a:ln cap="flat" w="28575">
            <a:solidFill>
              <a:srgbClr val="85C9B4"/>
            </a:solidFill>
            <a:prstDash val="solid"/>
            <a:headEnd type="none" len="sm" w="sm"/>
            <a:tailEnd type="none" len="sm" w="sm"/>
          </a:ln>
        </p:spPr>
      </p:sp>
      <p:sp>
        <p:nvSpPr>
          <p:cNvPr name="AutoShape 20" id="20"/>
          <p:cNvSpPr/>
          <p:nvPr/>
        </p:nvSpPr>
        <p:spPr>
          <a:xfrm>
            <a:off x="10189351" y="6606944"/>
            <a:ext cx="7152288" cy="0"/>
          </a:xfrm>
          <a:prstGeom prst="line">
            <a:avLst/>
          </a:prstGeom>
          <a:ln cap="flat" w="28575">
            <a:solidFill>
              <a:srgbClr val="85C9B4"/>
            </a:solidFill>
            <a:prstDash val="solid"/>
            <a:headEnd type="none" len="sm" w="sm"/>
            <a:tailEnd type="none" len="sm" w="sm"/>
          </a:ln>
        </p:spPr>
      </p:sp>
      <p:sp>
        <p:nvSpPr>
          <p:cNvPr name="AutoShape 21" id="21"/>
          <p:cNvSpPr/>
          <p:nvPr/>
        </p:nvSpPr>
        <p:spPr>
          <a:xfrm>
            <a:off x="10189351" y="7278510"/>
            <a:ext cx="7152288" cy="0"/>
          </a:xfrm>
          <a:prstGeom prst="line">
            <a:avLst/>
          </a:prstGeom>
          <a:ln cap="flat" w="28575">
            <a:solidFill>
              <a:srgbClr val="85C9B4"/>
            </a:solidFill>
            <a:prstDash val="solid"/>
            <a:headEnd type="none" len="sm" w="sm"/>
            <a:tailEnd type="none" len="sm" w="sm"/>
          </a:ln>
        </p:spPr>
      </p:sp>
      <p:sp>
        <p:nvSpPr>
          <p:cNvPr name="TextBox 22" id="22"/>
          <p:cNvSpPr txBox="true"/>
          <p:nvPr/>
        </p:nvSpPr>
        <p:spPr>
          <a:xfrm rot="0">
            <a:off x="10189351" y="3497060"/>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Introduction</a:t>
            </a:r>
          </a:p>
        </p:txBody>
      </p:sp>
      <p:sp>
        <p:nvSpPr>
          <p:cNvPr name="TextBox 23" id="23"/>
          <p:cNvSpPr txBox="true"/>
          <p:nvPr/>
        </p:nvSpPr>
        <p:spPr>
          <a:xfrm rot="0">
            <a:off x="16599847" y="3497060"/>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01</a:t>
            </a:r>
          </a:p>
        </p:txBody>
      </p:sp>
      <p:sp>
        <p:nvSpPr>
          <p:cNvPr name="TextBox 24" id="24"/>
          <p:cNvSpPr txBox="true"/>
          <p:nvPr/>
        </p:nvSpPr>
        <p:spPr>
          <a:xfrm rot="0">
            <a:off x="10189351" y="4168626"/>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Dataset Description</a:t>
            </a:r>
          </a:p>
        </p:txBody>
      </p:sp>
      <p:sp>
        <p:nvSpPr>
          <p:cNvPr name="TextBox 25" id="25"/>
          <p:cNvSpPr txBox="true"/>
          <p:nvPr/>
        </p:nvSpPr>
        <p:spPr>
          <a:xfrm rot="0">
            <a:off x="16599847" y="4168626"/>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02</a:t>
            </a:r>
          </a:p>
        </p:txBody>
      </p:sp>
      <p:sp>
        <p:nvSpPr>
          <p:cNvPr name="TextBox 26" id="26"/>
          <p:cNvSpPr txBox="true"/>
          <p:nvPr/>
        </p:nvSpPr>
        <p:spPr>
          <a:xfrm rot="0">
            <a:off x="10189351" y="4840192"/>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Data Preprocessing</a:t>
            </a:r>
          </a:p>
        </p:txBody>
      </p:sp>
      <p:sp>
        <p:nvSpPr>
          <p:cNvPr name="TextBox 27" id="27"/>
          <p:cNvSpPr txBox="true"/>
          <p:nvPr/>
        </p:nvSpPr>
        <p:spPr>
          <a:xfrm rot="0">
            <a:off x="16599847" y="4840192"/>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03</a:t>
            </a:r>
          </a:p>
        </p:txBody>
      </p:sp>
      <p:sp>
        <p:nvSpPr>
          <p:cNvPr name="TextBox 28" id="28"/>
          <p:cNvSpPr txBox="true"/>
          <p:nvPr/>
        </p:nvSpPr>
        <p:spPr>
          <a:xfrm rot="0">
            <a:off x="10189351" y="5511757"/>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Model Building</a:t>
            </a:r>
          </a:p>
        </p:txBody>
      </p:sp>
      <p:sp>
        <p:nvSpPr>
          <p:cNvPr name="TextBox 29" id="29"/>
          <p:cNvSpPr txBox="true"/>
          <p:nvPr/>
        </p:nvSpPr>
        <p:spPr>
          <a:xfrm rot="0">
            <a:off x="16599847" y="5511757"/>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04</a:t>
            </a:r>
          </a:p>
        </p:txBody>
      </p:sp>
      <p:sp>
        <p:nvSpPr>
          <p:cNvPr name="TextBox 30" id="30"/>
          <p:cNvSpPr txBox="true"/>
          <p:nvPr/>
        </p:nvSpPr>
        <p:spPr>
          <a:xfrm rot="0">
            <a:off x="10189351" y="6183323"/>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Interpretation</a:t>
            </a:r>
          </a:p>
        </p:txBody>
      </p:sp>
      <p:sp>
        <p:nvSpPr>
          <p:cNvPr name="TextBox 31" id="31"/>
          <p:cNvSpPr txBox="true"/>
          <p:nvPr/>
        </p:nvSpPr>
        <p:spPr>
          <a:xfrm rot="0">
            <a:off x="16599847" y="6183323"/>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05</a:t>
            </a:r>
          </a:p>
        </p:txBody>
      </p:sp>
      <p:sp>
        <p:nvSpPr>
          <p:cNvPr name="TextBox 32" id="32"/>
          <p:cNvSpPr txBox="true"/>
          <p:nvPr/>
        </p:nvSpPr>
        <p:spPr>
          <a:xfrm rot="0">
            <a:off x="10189351" y="6854889"/>
            <a:ext cx="6353684" cy="375203"/>
          </a:xfrm>
          <a:prstGeom prst="rect">
            <a:avLst/>
          </a:prstGeom>
        </p:spPr>
        <p:txBody>
          <a:bodyPr anchor="t" rtlCol="false" tIns="0" lIns="0" bIns="0" rIns="0">
            <a:spAutoFit/>
          </a:bodyPr>
          <a:lstStyle/>
          <a:p>
            <a:pPr algn="l">
              <a:lnSpc>
                <a:spcPts val="2944"/>
              </a:lnSpc>
              <a:spcBef>
                <a:spcPct val="0"/>
              </a:spcBef>
            </a:pPr>
            <a:r>
              <a:rPr lang="en-US" sz="2103" spc="-29">
                <a:solidFill>
                  <a:srgbClr val="171C20"/>
                </a:solidFill>
                <a:latin typeface="Poppins"/>
                <a:ea typeface="Poppins"/>
                <a:cs typeface="Poppins"/>
                <a:sym typeface="Poppins"/>
              </a:rPr>
              <a:t>Conclusion</a:t>
            </a:r>
          </a:p>
        </p:txBody>
      </p:sp>
      <p:sp>
        <p:nvSpPr>
          <p:cNvPr name="TextBox 33" id="33"/>
          <p:cNvSpPr txBox="true"/>
          <p:nvPr/>
        </p:nvSpPr>
        <p:spPr>
          <a:xfrm rot="0">
            <a:off x="16599847" y="6854889"/>
            <a:ext cx="735218" cy="375203"/>
          </a:xfrm>
          <a:prstGeom prst="rect">
            <a:avLst/>
          </a:prstGeom>
        </p:spPr>
        <p:txBody>
          <a:bodyPr anchor="t" rtlCol="false" tIns="0" lIns="0" bIns="0" rIns="0">
            <a:spAutoFit/>
          </a:bodyPr>
          <a:lstStyle/>
          <a:p>
            <a:pPr algn="r">
              <a:lnSpc>
                <a:spcPts val="2944"/>
              </a:lnSpc>
              <a:spcBef>
                <a:spcPct val="0"/>
              </a:spcBef>
            </a:pPr>
            <a:r>
              <a:rPr lang="en-US" sz="2103">
                <a:solidFill>
                  <a:srgbClr val="171C20"/>
                </a:solidFill>
                <a:latin typeface="Poppins"/>
                <a:ea typeface="Poppins"/>
                <a:cs typeface="Poppins"/>
                <a:sym typeface="Poppins"/>
              </a:rPr>
              <a:t>06</a:t>
            </a:r>
          </a:p>
        </p:txBody>
      </p:sp>
      <p:sp>
        <p:nvSpPr>
          <p:cNvPr name="TextBox 34" id="34"/>
          <p:cNvSpPr txBox="true"/>
          <p:nvPr/>
        </p:nvSpPr>
        <p:spPr>
          <a:xfrm rot="0">
            <a:off x="574633" y="2290127"/>
            <a:ext cx="7987903" cy="934720"/>
          </a:xfrm>
          <a:prstGeom prst="rect">
            <a:avLst/>
          </a:prstGeom>
        </p:spPr>
        <p:txBody>
          <a:bodyPr anchor="t" rtlCol="false" tIns="0" lIns="0" bIns="0" rIns="0">
            <a:spAutoFit/>
          </a:bodyPr>
          <a:lstStyle/>
          <a:p>
            <a:pPr algn="ctr">
              <a:lnSpc>
                <a:spcPts val="7279"/>
              </a:lnSpc>
            </a:pPr>
            <a:r>
              <a:rPr lang="en-US" sz="5199">
                <a:solidFill>
                  <a:srgbClr val="171C20"/>
                </a:solidFill>
                <a:latin typeface="Poppins"/>
                <a:ea typeface="Poppins"/>
                <a:cs typeface="Poppins"/>
                <a:sym typeface="Poppins"/>
              </a:rPr>
              <a:t>Content</a:t>
            </a:r>
            <a:r>
              <a:rPr lang="en-US" sz="5199">
                <a:solidFill>
                  <a:srgbClr val="171C20"/>
                </a:solidFill>
                <a:latin typeface="Poppins"/>
                <a:ea typeface="Poppins"/>
                <a:cs typeface="Poppins"/>
                <a:sym typeface="Poppins"/>
              </a:rPr>
              <a:t>s we will discuss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4817078">
            <a:off x="9484378" y="-5138412"/>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3171" y="9108186"/>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522763" y="172232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660060" y="8513734"/>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466159" y="8833670"/>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0">
            <a:off x="805214" y="3051456"/>
            <a:ext cx="5689478" cy="6356958"/>
          </a:xfrm>
          <a:custGeom>
            <a:avLst/>
            <a:gdLst/>
            <a:ahLst/>
            <a:cxnLst/>
            <a:rect r="r" b="b" t="t" l="l"/>
            <a:pathLst>
              <a:path h="6356958" w="5689478">
                <a:moveTo>
                  <a:pt x="0" y="0"/>
                </a:moveTo>
                <a:lnTo>
                  <a:pt x="5689478" y="0"/>
                </a:lnTo>
                <a:lnTo>
                  <a:pt x="5689478" y="6356958"/>
                </a:lnTo>
                <a:lnTo>
                  <a:pt x="0" y="6356958"/>
                </a:lnTo>
                <a:lnTo>
                  <a:pt x="0" y="0"/>
                </a:lnTo>
                <a:close/>
              </a:path>
            </a:pathLst>
          </a:custGeom>
          <a:blipFill>
            <a:blip r:embed="rId8"/>
            <a:stretch>
              <a:fillRect l="0" t="0" r="0" b="0"/>
            </a:stretch>
          </a:blipFill>
        </p:spPr>
      </p:sp>
      <p:sp>
        <p:nvSpPr>
          <p:cNvPr name="Freeform 15" id="15"/>
          <p:cNvSpPr/>
          <p:nvPr/>
        </p:nvSpPr>
        <p:spPr>
          <a:xfrm flipH="false" flipV="false" rot="0">
            <a:off x="8899432" y="3338679"/>
            <a:ext cx="7204261" cy="5919621"/>
          </a:xfrm>
          <a:custGeom>
            <a:avLst/>
            <a:gdLst/>
            <a:ahLst/>
            <a:cxnLst/>
            <a:rect r="r" b="b" t="t" l="l"/>
            <a:pathLst>
              <a:path h="5919621" w="7204261">
                <a:moveTo>
                  <a:pt x="0" y="0"/>
                </a:moveTo>
                <a:lnTo>
                  <a:pt x="7204261" y="0"/>
                </a:lnTo>
                <a:lnTo>
                  <a:pt x="7204261" y="5919621"/>
                </a:lnTo>
                <a:lnTo>
                  <a:pt x="0" y="5919621"/>
                </a:lnTo>
                <a:lnTo>
                  <a:pt x="0" y="0"/>
                </a:lnTo>
                <a:close/>
              </a:path>
            </a:pathLst>
          </a:custGeom>
          <a:blipFill>
            <a:blip r:embed="rId9"/>
            <a:stretch>
              <a:fillRect l="0" t="0" r="0" b="0"/>
            </a:stretch>
          </a:blipFill>
        </p:spPr>
      </p:sp>
      <p:sp>
        <p:nvSpPr>
          <p:cNvPr name="TextBox 16" id="16"/>
          <p:cNvSpPr txBox="true"/>
          <p:nvPr/>
        </p:nvSpPr>
        <p:spPr>
          <a:xfrm rot="0">
            <a:off x="724748" y="1103397"/>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Checking Outlier</a:t>
            </a:r>
          </a:p>
        </p:txBody>
      </p:sp>
      <p:sp>
        <p:nvSpPr>
          <p:cNvPr name="TextBox 17" id="17"/>
          <p:cNvSpPr txBox="true"/>
          <p:nvPr/>
        </p:nvSpPr>
        <p:spPr>
          <a:xfrm rot="0">
            <a:off x="1028700" y="2639603"/>
            <a:ext cx="1119336" cy="344030"/>
          </a:xfrm>
          <a:prstGeom prst="rect">
            <a:avLst/>
          </a:prstGeom>
        </p:spPr>
        <p:txBody>
          <a:bodyPr anchor="t" rtlCol="false" tIns="0" lIns="0" bIns="0" rIns="0">
            <a:spAutoFit/>
          </a:bodyPr>
          <a:lstStyle/>
          <a:p>
            <a:pPr algn="l">
              <a:lnSpc>
                <a:spcPts val="2669"/>
              </a:lnSpc>
            </a:pPr>
            <a:r>
              <a:rPr lang="en-US" sz="2669" i="true" b="true">
                <a:solidFill>
                  <a:srgbClr val="7D6355"/>
                </a:solidFill>
                <a:latin typeface="Touvlo Bold Italics"/>
                <a:ea typeface="Touvlo Bold Italics"/>
                <a:cs typeface="Touvlo Bold Italics"/>
                <a:sym typeface="Touvlo Bold Italics"/>
              </a:rPr>
              <a:t>Outlier</a:t>
            </a:r>
          </a:p>
        </p:txBody>
      </p:sp>
      <p:sp>
        <p:nvSpPr>
          <p:cNvPr name="TextBox 18" id="18"/>
          <p:cNvSpPr txBox="true"/>
          <p:nvPr/>
        </p:nvSpPr>
        <p:spPr>
          <a:xfrm rot="0">
            <a:off x="9117091" y="2707426"/>
            <a:ext cx="6768942" cy="344030"/>
          </a:xfrm>
          <a:prstGeom prst="rect">
            <a:avLst/>
          </a:prstGeom>
        </p:spPr>
        <p:txBody>
          <a:bodyPr anchor="t" rtlCol="false" tIns="0" lIns="0" bIns="0" rIns="0">
            <a:spAutoFit/>
          </a:bodyPr>
          <a:lstStyle/>
          <a:p>
            <a:pPr algn="l">
              <a:lnSpc>
                <a:spcPts val="2669"/>
              </a:lnSpc>
            </a:pPr>
            <a:r>
              <a:rPr lang="en-US" sz="2669" i="true" b="true">
                <a:solidFill>
                  <a:srgbClr val="7D6355"/>
                </a:solidFill>
                <a:latin typeface="Touvlo Bold Italics"/>
                <a:ea typeface="Touvlo Bold Italics"/>
                <a:cs typeface="Touvlo Bold Italics"/>
                <a:sym typeface="Touvlo Bold Italics"/>
              </a:rPr>
              <a:t>Logistic Regression after remove Outlier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6784943" y="6553687"/>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175460">
            <a:off x="11068402" y="6920831"/>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228725" y="2055125"/>
            <a:ext cx="691179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Interpretation</a:t>
            </a:r>
          </a:p>
        </p:txBody>
      </p:sp>
      <p:sp>
        <p:nvSpPr>
          <p:cNvPr name="TextBox 16" id="16"/>
          <p:cNvSpPr txBox="true"/>
          <p:nvPr/>
        </p:nvSpPr>
        <p:spPr>
          <a:xfrm rot="0">
            <a:off x="1228725" y="3241167"/>
            <a:ext cx="6440302" cy="3709416"/>
          </a:xfrm>
          <a:prstGeom prst="rect">
            <a:avLst/>
          </a:prstGeom>
        </p:spPr>
        <p:txBody>
          <a:bodyPr anchor="t" rtlCol="false" tIns="0" lIns="0" bIns="0" rIns="0">
            <a:spAutoFit/>
          </a:bodyPr>
          <a:lstStyle/>
          <a:p>
            <a:pPr algn="l">
              <a:lnSpc>
                <a:spcPts val="2951"/>
              </a:lnSpc>
            </a:pPr>
            <a:r>
              <a:rPr lang="en-US" sz="1799">
                <a:solidFill>
                  <a:srgbClr val="171C20"/>
                </a:solidFill>
                <a:latin typeface="Poppins"/>
                <a:ea typeface="Poppins"/>
                <a:cs typeface="Poppins"/>
                <a:sym typeface="Poppins"/>
              </a:rPr>
              <a:t>Logistic Regression was used for its suitability in binary classification and interpretability, important in medical settings. It achieved balanced precision, recall, and F1-score, ensuring reliable detection of heart disease, with recall being crucial to avoid missing critical cases. Feature analysis highlighted age, chest pain type, maximum heart rate and exercise as key predictors. Among the four models tested, Random Forest performed best, achieving the highest accuracy.</a:t>
            </a:r>
          </a:p>
          <a:p>
            <a:pPr algn="l">
              <a:lnSpc>
                <a:spcPts val="2951"/>
              </a:lnSpc>
            </a:pPr>
          </a:p>
        </p:txBody>
      </p:sp>
      <p:grpSp>
        <p:nvGrpSpPr>
          <p:cNvPr name="Group 17" id="17"/>
          <p:cNvGrpSpPr/>
          <p:nvPr/>
        </p:nvGrpSpPr>
        <p:grpSpPr>
          <a:xfrm rot="0">
            <a:off x="10728766" y="1833955"/>
            <a:ext cx="4987691" cy="4987691"/>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1871508" y="2270400"/>
            <a:ext cx="2885278" cy="4114800"/>
          </a:xfrm>
          <a:custGeom>
            <a:avLst/>
            <a:gdLst/>
            <a:ahLst/>
            <a:cxnLst/>
            <a:rect r="r" b="b" t="t" l="l"/>
            <a:pathLst>
              <a:path h="4114800" w="2885278">
                <a:moveTo>
                  <a:pt x="0" y="0"/>
                </a:moveTo>
                <a:lnTo>
                  <a:pt x="2885279" y="0"/>
                </a:lnTo>
                <a:lnTo>
                  <a:pt x="288527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54409" y="788670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4" id="14"/>
          <p:cNvSpPr/>
          <p:nvPr/>
        </p:nvSpPr>
        <p:spPr>
          <a:xfrm flipH="false" flipV="false" rot="-1175460">
            <a:off x="11068402" y="7200900"/>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12463863" y="2786634"/>
            <a:ext cx="2977619" cy="4114800"/>
          </a:xfrm>
          <a:custGeom>
            <a:avLst/>
            <a:gdLst/>
            <a:ahLst/>
            <a:cxnLst/>
            <a:rect r="r" b="b" t="t" l="l"/>
            <a:pathLst>
              <a:path h="4114800" w="2977619">
                <a:moveTo>
                  <a:pt x="0" y="0"/>
                </a:moveTo>
                <a:lnTo>
                  <a:pt x="2977619" y="0"/>
                </a:lnTo>
                <a:lnTo>
                  <a:pt x="2977619"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6" id="16"/>
          <p:cNvSpPr/>
          <p:nvPr/>
        </p:nvSpPr>
        <p:spPr>
          <a:xfrm flipH="false" flipV="false" rot="-1226824">
            <a:off x="11160088" y="3410254"/>
            <a:ext cx="1748511" cy="1433779"/>
          </a:xfrm>
          <a:custGeom>
            <a:avLst/>
            <a:gdLst/>
            <a:ahLst/>
            <a:cxnLst/>
            <a:rect r="r" b="b" t="t" l="l"/>
            <a:pathLst>
              <a:path h="1433779" w="1748511">
                <a:moveTo>
                  <a:pt x="0" y="0"/>
                </a:moveTo>
                <a:lnTo>
                  <a:pt x="1748511" y="0"/>
                </a:lnTo>
                <a:lnTo>
                  <a:pt x="1748511" y="1433780"/>
                </a:lnTo>
                <a:lnTo>
                  <a:pt x="0" y="143378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7" id="17"/>
          <p:cNvSpPr/>
          <p:nvPr/>
        </p:nvSpPr>
        <p:spPr>
          <a:xfrm flipH="false" flipV="false" rot="0">
            <a:off x="11375344" y="5485560"/>
            <a:ext cx="1533255" cy="1218241"/>
          </a:xfrm>
          <a:custGeom>
            <a:avLst/>
            <a:gdLst/>
            <a:ahLst/>
            <a:cxnLst/>
            <a:rect r="r" b="b" t="t" l="l"/>
            <a:pathLst>
              <a:path h="1218241" w="1533255">
                <a:moveTo>
                  <a:pt x="0" y="0"/>
                </a:moveTo>
                <a:lnTo>
                  <a:pt x="1533255" y="0"/>
                </a:lnTo>
                <a:lnTo>
                  <a:pt x="1533255" y="1218241"/>
                </a:lnTo>
                <a:lnTo>
                  <a:pt x="0" y="121824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8" id="18"/>
          <p:cNvSpPr txBox="true"/>
          <p:nvPr/>
        </p:nvSpPr>
        <p:spPr>
          <a:xfrm rot="0">
            <a:off x="1028700" y="2691384"/>
            <a:ext cx="8886825" cy="5195316"/>
          </a:xfrm>
          <a:prstGeom prst="rect">
            <a:avLst/>
          </a:prstGeom>
        </p:spPr>
        <p:txBody>
          <a:bodyPr anchor="t" rtlCol="false" tIns="0" lIns="0" bIns="0" rIns="0">
            <a:spAutoFit/>
          </a:bodyPr>
          <a:lstStyle/>
          <a:p>
            <a:pPr algn="l">
              <a:lnSpc>
                <a:spcPts val="2951"/>
              </a:lnSpc>
            </a:pPr>
            <a:r>
              <a:rPr lang="en-US" sz="1799">
                <a:solidFill>
                  <a:srgbClr val="171C20"/>
                </a:solidFill>
                <a:latin typeface="Poppins"/>
                <a:ea typeface="Poppins"/>
                <a:cs typeface="Poppins"/>
                <a:sym typeface="Poppins"/>
              </a:rPr>
              <a:t>This project demonstrated the effectiveness of machine learning</a:t>
            </a:r>
          </a:p>
          <a:p>
            <a:pPr algn="l">
              <a:lnSpc>
                <a:spcPts val="2951"/>
              </a:lnSpc>
            </a:pPr>
            <a:r>
              <a:rPr lang="en-US" sz="1799">
                <a:solidFill>
                  <a:srgbClr val="171C20"/>
                </a:solidFill>
                <a:latin typeface="Poppins"/>
                <a:ea typeface="Poppins"/>
                <a:cs typeface="Poppins"/>
                <a:sym typeface="Poppins"/>
              </a:rPr>
              <a:t>classification techniques in heart disease using clinical</a:t>
            </a:r>
          </a:p>
          <a:p>
            <a:pPr algn="l">
              <a:lnSpc>
                <a:spcPts val="2951"/>
              </a:lnSpc>
            </a:pPr>
            <a:r>
              <a:rPr lang="en-US" sz="1799">
                <a:solidFill>
                  <a:srgbClr val="171C20"/>
                </a:solidFill>
                <a:latin typeface="Poppins"/>
                <a:ea typeface="Poppins"/>
                <a:cs typeface="Poppins"/>
                <a:sym typeface="Poppins"/>
              </a:rPr>
              <a:t>and demographic features. Random Forest, combined with proper</a:t>
            </a:r>
          </a:p>
          <a:p>
            <a:pPr algn="l">
              <a:lnSpc>
                <a:spcPts val="2951"/>
              </a:lnSpc>
            </a:pPr>
            <a:r>
              <a:rPr lang="en-US" sz="1799">
                <a:solidFill>
                  <a:srgbClr val="171C20"/>
                </a:solidFill>
                <a:latin typeface="Poppins"/>
                <a:ea typeface="Poppins"/>
                <a:cs typeface="Poppins"/>
                <a:sym typeface="Poppins"/>
              </a:rPr>
              <a:t>preprocessing and hyperparameter tuning, achieved reliable and</a:t>
            </a:r>
          </a:p>
          <a:p>
            <a:pPr algn="l">
              <a:lnSpc>
                <a:spcPts val="2951"/>
              </a:lnSpc>
            </a:pPr>
            <a:r>
              <a:rPr lang="en-US" sz="1799">
                <a:solidFill>
                  <a:srgbClr val="171C20"/>
                </a:solidFill>
                <a:latin typeface="Poppins"/>
                <a:ea typeface="Poppins"/>
                <a:cs typeface="Poppins"/>
                <a:sym typeface="Poppins"/>
              </a:rPr>
              <a:t>interpretable results.</a:t>
            </a:r>
          </a:p>
          <a:p>
            <a:pPr algn="l">
              <a:lnSpc>
                <a:spcPts val="2951"/>
              </a:lnSpc>
            </a:pPr>
            <a:r>
              <a:rPr lang="en-US" sz="1799">
                <a:solidFill>
                  <a:srgbClr val="171C20"/>
                </a:solidFill>
                <a:latin typeface="Poppins"/>
                <a:ea typeface="Poppins"/>
                <a:cs typeface="Poppins"/>
                <a:sym typeface="Poppins"/>
              </a:rPr>
              <a:t>Feature analysis showed that chest pain type, age, heart rate, and</a:t>
            </a:r>
          </a:p>
          <a:p>
            <a:pPr algn="l">
              <a:lnSpc>
                <a:spcPts val="2951"/>
              </a:lnSpc>
            </a:pPr>
            <a:r>
              <a:rPr lang="en-US" sz="1799">
                <a:solidFill>
                  <a:srgbClr val="171C20"/>
                </a:solidFill>
                <a:latin typeface="Poppins"/>
                <a:ea typeface="Poppins"/>
                <a:cs typeface="Poppins"/>
                <a:sym typeface="Poppins"/>
              </a:rPr>
              <a:t>exercise-related indicators play a crucial role in heart disease</a:t>
            </a:r>
          </a:p>
          <a:p>
            <a:pPr algn="l">
              <a:lnSpc>
                <a:spcPts val="2951"/>
              </a:lnSpc>
            </a:pPr>
            <a:r>
              <a:rPr lang="en-US" sz="1799">
                <a:solidFill>
                  <a:srgbClr val="171C20"/>
                </a:solidFill>
                <a:latin typeface="Poppins"/>
                <a:ea typeface="Poppins"/>
                <a:cs typeface="Poppins"/>
                <a:sym typeface="Poppins"/>
              </a:rPr>
              <a:t>prediction, which aligns with established medical knowledge.</a:t>
            </a:r>
          </a:p>
          <a:p>
            <a:pPr algn="l">
              <a:lnSpc>
                <a:spcPts val="2951"/>
              </a:lnSpc>
            </a:pPr>
            <a:r>
              <a:rPr lang="en-US" sz="1799">
                <a:solidFill>
                  <a:srgbClr val="171C20"/>
                </a:solidFill>
                <a:latin typeface="Poppins"/>
                <a:ea typeface="Poppins"/>
                <a:cs typeface="Poppins"/>
                <a:sym typeface="Poppins"/>
              </a:rPr>
              <a:t>The model showed good generalization with no strong evidence of</a:t>
            </a:r>
          </a:p>
          <a:p>
            <a:pPr algn="l">
              <a:lnSpc>
                <a:spcPts val="2951"/>
              </a:lnSpc>
            </a:pPr>
            <a:r>
              <a:rPr lang="en-US" sz="1799">
                <a:solidFill>
                  <a:srgbClr val="171C20"/>
                </a:solidFill>
                <a:latin typeface="Poppins"/>
                <a:ea typeface="Poppins"/>
                <a:cs typeface="Poppins"/>
                <a:sym typeface="Poppins"/>
              </a:rPr>
              <a:t>overfitting. Future work may include advanced ensemble models,</a:t>
            </a:r>
          </a:p>
          <a:p>
            <a:pPr algn="l">
              <a:lnSpc>
                <a:spcPts val="2951"/>
              </a:lnSpc>
            </a:pPr>
            <a:r>
              <a:rPr lang="en-US" sz="1799">
                <a:solidFill>
                  <a:srgbClr val="171C20"/>
                </a:solidFill>
                <a:latin typeface="Poppins"/>
                <a:ea typeface="Poppins"/>
                <a:cs typeface="Poppins"/>
                <a:sym typeface="Poppins"/>
              </a:rPr>
              <a:t>handling class imbalance with resampling techniques, and validating</a:t>
            </a:r>
          </a:p>
          <a:p>
            <a:pPr algn="l">
              <a:lnSpc>
                <a:spcPts val="2951"/>
              </a:lnSpc>
            </a:pPr>
            <a:r>
              <a:rPr lang="en-US" sz="1799">
                <a:solidFill>
                  <a:srgbClr val="171C20"/>
                </a:solidFill>
                <a:latin typeface="Poppins"/>
                <a:ea typeface="Poppins"/>
                <a:cs typeface="Poppins"/>
                <a:sym typeface="Poppins"/>
              </a:rPr>
              <a:t>the model on external datasets for clinical deployment.</a:t>
            </a:r>
          </a:p>
          <a:p>
            <a:pPr algn="l">
              <a:lnSpc>
                <a:spcPts val="2951"/>
              </a:lnSpc>
            </a:pPr>
          </a:p>
          <a:p>
            <a:pPr algn="l">
              <a:lnSpc>
                <a:spcPts val="2951"/>
              </a:lnSpc>
            </a:pPr>
          </a:p>
        </p:txBody>
      </p:sp>
      <p:sp>
        <p:nvSpPr>
          <p:cNvPr name="TextBox 19" id="19"/>
          <p:cNvSpPr txBox="true"/>
          <p:nvPr/>
        </p:nvSpPr>
        <p:spPr>
          <a:xfrm rot="0">
            <a:off x="1028700" y="1598196"/>
            <a:ext cx="691179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Conclusion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8510065">
            <a:off x="-220504" y="6541392"/>
            <a:ext cx="4147622" cy="7839148"/>
          </a:xfrm>
          <a:custGeom>
            <a:avLst/>
            <a:gdLst/>
            <a:ahLst/>
            <a:cxnLst/>
            <a:rect r="r" b="b" t="t" l="l"/>
            <a:pathLst>
              <a:path h="7839148" w="4147622">
                <a:moveTo>
                  <a:pt x="4147622" y="7839149"/>
                </a:moveTo>
                <a:lnTo>
                  <a:pt x="0" y="7839149"/>
                </a:lnTo>
                <a:lnTo>
                  <a:pt x="0" y="0"/>
                </a:lnTo>
                <a:lnTo>
                  <a:pt x="4147622" y="0"/>
                </a:lnTo>
                <a:lnTo>
                  <a:pt x="4147622" y="7839149"/>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13530" y="5735477"/>
            <a:ext cx="300229" cy="3002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0206050" y="3014"/>
            <a:ext cx="8081950" cy="10287000"/>
          </a:xfrm>
          <a:custGeom>
            <a:avLst/>
            <a:gdLst/>
            <a:ahLst/>
            <a:cxnLst/>
            <a:rect r="r" b="b" t="t" l="l"/>
            <a:pathLst>
              <a:path h="10287000" w="8081950">
                <a:moveTo>
                  <a:pt x="0" y="0"/>
                </a:moveTo>
                <a:lnTo>
                  <a:pt x="8081950" y="0"/>
                </a:lnTo>
                <a:lnTo>
                  <a:pt x="8081950" y="10287000"/>
                </a:lnTo>
                <a:lnTo>
                  <a:pt x="0" y="10287000"/>
                </a:lnTo>
                <a:lnTo>
                  <a:pt x="0" y="0"/>
                </a:lnTo>
                <a:close/>
              </a:path>
            </a:pathLst>
          </a:custGeom>
          <a:blipFill>
            <a:blip r:embed="rId4"/>
            <a:stretch>
              <a:fillRect l="-67938" t="-381" r="-27010" b="-1661"/>
            </a:stretch>
          </a:blipFill>
        </p:spPr>
      </p:sp>
      <p:sp>
        <p:nvSpPr>
          <p:cNvPr name="TextBox 7" id="7"/>
          <p:cNvSpPr txBox="true"/>
          <p:nvPr/>
        </p:nvSpPr>
        <p:spPr>
          <a:xfrm rot="0">
            <a:off x="1770171" y="3164458"/>
            <a:ext cx="3849591" cy="2863851"/>
          </a:xfrm>
          <a:prstGeom prst="rect">
            <a:avLst/>
          </a:prstGeom>
        </p:spPr>
        <p:txBody>
          <a:bodyPr anchor="t" rtlCol="false" tIns="0" lIns="0" bIns="0" rIns="0">
            <a:spAutoFit/>
          </a:bodyPr>
          <a:lstStyle/>
          <a:p>
            <a:pPr algn="l">
              <a:lnSpc>
                <a:spcPts val="11199"/>
              </a:lnSpc>
            </a:pPr>
            <a:r>
              <a:rPr lang="en-US" b="true" sz="7999" spc="79">
                <a:solidFill>
                  <a:srgbClr val="171C20"/>
                </a:solidFill>
                <a:latin typeface="Poppins Semi-Bold"/>
                <a:ea typeface="Poppins Semi-Bold"/>
                <a:cs typeface="Poppins Semi-Bold"/>
                <a:sym typeface="Poppins Semi-Bold"/>
              </a:rPr>
              <a:t>THANK </a:t>
            </a:r>
          </a:p>
          <a:p>
            <a:pPr algn="l">
              <a:lnSpc>
                <a:spcPts val="11199"/>
              </a:lnSpc>
              <a:spcBef>
                <a:spcPct val="0"/>
              </a:spcBef>
            </a:pPr>
            <a:r>
              <a:rPr lang="en-US" b="true" sz="7999" spc="79">
                <a:solidFill>
                  <a:srgbClr val="171C20"/>
                </a:solidFill>
                <a:latin typeface="Poppins Semi-Bold"/>
                <a:ea typeface="Poppins Semi-Bold"/>
                <a:cs typeface="Poppins Semi-Bold"/>
                <a:sym typeface="Poppins Semi-Bold"/>
              </a:rPr>
              <a:t>YOU</a:t>
            </a:r>
          </a:p>
        </p:txBody>
      </p:sp>
      <p:grpSp>
        <p:nvGrpSpPr>
          <p:cNvPr name="Group 8" id="8"/>
          <p:cNvGrpSpPr/>
          <p:nvPr/>
        </p:nvGrpSpPr>
        <p:grpSpPr>
          <a:xfrm rot="0">
            <a:off x="6763093" y="3014"/>
            <a:ext cx="7395489" cy="10287000"/>
            <a:chOff x="0" y="0"/>
            <a:chExt cx="1947783" cy="2709333"/>
          </a:xfrm>
        </p:grpSpPr>
        <p:sp>
          <p:nvSpPr>
            <p:cNvPr name="Freeform 9" id="9"/>
            <p:cNvSpPr/>
            <p:nvPr/>
          </p:nvSpPr>
          <p:spPr>
            <a:xfrm flipH="false" flipV="false" rot="0">
              <a:off x="0" y="0"/>
              <a:ext cx="1947783" cy="2709333"/>
            </a:xfrm>
            <a:custGeom>
              <a:avLst/>
              <a:gdLst/>
              <a:ahLst/>
              <a:cxnLst/>
              <a:rect r="r" b="b" t="t" l="l"/>
              <a:pathLst>
                <a:path h="2709333" w="1947783">
                  <a:moveTo>
                    <a:pt x="0" y="0"/>
                  </a:moveTo>
                  <a:lnTo>
                    <a:pt x="1947783" y="0"/>
                  </a:lnTo>
                  <a:lnTo>
                    <a:pt x="1947783" y="2709333"/>
                  </a:lnTo>
                  <a:lnTo>
                    <a:pt x="0" y="2709333"/>
                  </a:lnTo>
                  <a:close/>
                </a:path>
              </a:pathLst>
            </a:custGeom>
            <a:gradFill rotWithShape="true">
              <a:gsLst>
                <a:gs pos="0">
                  <a:srgbClr val="FFFFFF">
                    <a:alpha val="100000"/>
                  </a:srgbClr>
                </a:gs>
                <a:gs pos="33333">
                  <a:srgbClr val="FFFFFF">
                    <a:alpha val="100000"/>
                  </a:srgbClr>
                </a:gs>
                <a:gs pos="66667">
                  <a:srgbClr val="FFFFFF">
                    <a:alpha val="100000"/>
                  </a:srgbClr>
                </a:gs>
                <a:gs pos="100000">
                  <a:srgbClr val="FFFFFF">
                    <a:alpha val="0"/>
                  </a:srgbClr>
                </a:gs>
              </a:gsLst>
              <a:lin ang="0"/>
            </a:gradFill>
          </p:spPr>
        </p:sp>
        <p:sp>
          <p:nvSpPr>
            <p:cNvPr name="TextBox 10" id="10"/>
            <p:cNvSpPr txBox="true"/>
            <p:nvPr/>
          </p:nvSpPr>
          <p:spPr>
            <a:xfrm>
              <a:off x="0" y="-38100"/>
              <a:ext cx="1947783" cy="2747433"/>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true" flipV="false" rot="-5931620">
            <a:off x="7288744" y="-5104349"/>
            <a:ext cx="5404519" cy="10214726"/>
          </a:xfrm>
          <a:custGeom>
            <a:avLst/>
            <a:gdLst/>
            <a:ahLst/>
            <a:cxnLst/>
            <a:rect r="r" b="b" t="t" l="l"/>
            <a:pathLst>
              <a:path h="10214726" w="5404519">
                <a:moveTo>
                  <a:pt x="5404519" y="0"/>
                </a:moveTo>
                <a:lnTo>
                  <a:pt x="0" y="0"/>
                </a:lnTo>
                <a:lnTo>
                  <a:pt x="0" y="10214727"/>
                </a:lnTo>
                <a:lnTo>
                  <a:pt x="5404519" y="10214727"/>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1096285" y="2481061"/>
            <a:ext cx="474357" cy="474357"/>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9940297">
            <a:off x="6302767" y="2817841"/>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6" id="16"/>
          <p:cNvSpPr/>
          <p:nvPr/>
        </p:nvSpPr>
        <p:spPr>
          <a:xfrm flipH="false" flipV="false" rot="10066377">
            <a:off x="6030991" y="3212182"/>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931620">
            <a:off x="5277259" y="-64661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311917" y="-1659732"/>
            <a:ext cx="7818582" cy="7847157"/>
            <a:chOff x="0" y="0"/>
            <a:chExt cx="809840" cy="812800"/>
          </a:xfrm>
        </p:grpSpPr>
        <p:sp>
          <p:nvSpPr>
            <p:cNvPr name="Freeform 4" id="4"/>
            <p:cNvSpPr/>
            <p:nvPr/>
          </p:nvSpPr>
          <p:spPr>
            <a:xfrm flipH="false" flipV="false" rot="0">
              <a:off x="0" y="0"/>
              <a:ext cx="809840" cy="812800"/>
            </a:xfrm>
            <a:custGeom>
              <a:avLst/>
              <a:gdLst/>
              <a:ahLst/>
              <a:cxnLst/>
              <a:rect r="r" b="b" t="t" l="l"/>
              <a:pathLst>
                <a:path h="812800" w="809840">
                  <a:moveTo>
                    <a:pt x="404920" y="0"/>
                  </a:moveTo>
                  <a:cubicBezTo>
                    <a:pt x="181289" y="0"/>
                    <a:pt x="0" y="181951"/>
                    <a:pt x="0" y="406400"/>
                  </a:cubicBezTo>
                  <a:cubicBezTo>
                    <a:pt x="0" y="630849"/>
                    <a:pt x="181289" y="812800"/>
                    <a:pt x="404920" y="812800"/>
                  </a:cubicBezTo>
                  <a:cubicBezTo>
                    <a:pt x="628551" y="812800"/>
                    <a:pt x="809840" y="630849"/>
                    <a:pt x="809840" y="406400"/>
                  </a:cubicBezTo>
                  <a:cubicBezTo>
                    <a:pt x="809840" y="181951"/>
                    <a:pt x="628551" y="0"/>
                    <a:pt x="404920" y="0"/>
                  </a:cubicBezTo>
                  <a:close/>
                </a:path>
              </a:pathLst>
            </a:custGeom>
            <a:solidFill>
              <a:srgbClr val="85C9B4"/>
            </a:solidFill>
            <a:ln cap="sq">
              <a:noFill/>
              <a:prstDash val="solid"/>
              <a:miter/>
            </a:ln>
          </p:spPr>
        </p:sp>
        <p:sp>
          <p:nvSpPr>
            <p:cNvPr name="TextBox 5" id="5"/>
            <p:cNvSpPr txBox="true"/>
            <p:nvPr/>
          </p:nvSpPr>
          <p:spPr>
            <a:xfrm>
              <a:off x="75923" y="38100"/>
              <a:ext cx="657995"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526230" y="2097928"/>
            <a:ext cx="5876398" cy="8148639"/>
            <a:chOff x="0" y="0"/>
            <a:chExt cx="878187" cy="1217758"/>
          </a:xfrm>
        </p:grpSpPr>
        <p:sp>
          <p:nvSpPr>
            <p:cNvPr name="Freeform 7" id="7"/>
            <p:cNvSpPr/>
            <p:nvPr/>
          </p:nvSpPr>
          <p:spPr>
            <a:xfrm flipH="false" flipV="false" rot="0">
              <a:off x="0" y="0"/>
              <a:ext cx="878187" cy="1217758"/>
            </a:xfrm>
            <a:custGeom>
              <a:avLst/>
              <a:gdLst/>
              <a:ahLst/>
              <a:cxnLst/>
              <a:rect r="r" b="b" t="t" l="l"/>
              <a:pathLst>
                <a:path h="1217758" w="878187">
                  <a:moveTo>
                    <a:pt x="292887" y="19070"/>
                  </a:moveTo>
                  <a:cubicBezTo>
                    <a:pt x="337764" y="7556"/>
                    <a:pt x="389094" y="0"/>
                    <a:pt x="439330" y="0"/>
                  </a:cubicBezTo>
                  <a:cubicBezTo>
                    <a:pt x="489567" y="0"/>
                    <a:pt x="537908" y="6476"/>
                    <a:pt x="582456" y="17990"/>
                  </a:cubicBezTo>
                  <a:cubicBezTo>
                    <a:pt x="583405" y="18350"/>
                    <a:pt x="584353" y="18350"/>
                    <a:pt x="585300" y="18710"/>
                  </a:cubicBezTo>
                  <a:cubicBezTo>
                    <a:pt x="752596" y="64765"/>
                    <a:pt x="875818" y="186379"/>
                    <a:pt x="878187" y="337497"/>
                  </a:cubicBezTo>
                  <a:lnTo>
                    <a:pt x="878187" y="1217758"/>
                  </a:lnTo>
                  <a:lnTo>
                    <a:pt x="0" y="1217758"/>
                  </a:lnTo>
                  <a:lnTo>
                    <a:pt x="0" y="338151"/>
                  </a:lnTo>
                  <a:cubicBezTo>
                    <a:pt x="2370" y="185660"/>
                    <a:pt x="123695" y="64045"/>
                    <a:pt x="292887" y="19070"/>
                  </a:cubicBezTo>
                  <a:close/>
                </a:path>
              </a:pathLst>
            </a:custGeom>
            <a:blipFill>
              <a:blip r:embed="rId4"/>
              <a:stretch>
                <a:fillRect l="-54065" t="0" r="-54065" b="0"/>
              </a:stretch>
            </a:blipFill>
          </p:spPr>
        </p:sp>
      </p:grpSp>
      <p:sp>
        <p:nvSpPr>
          <p:cNvPr name="Freeform 8" id="8"/>
          <p:cNvSpPr/>
          <p:nvPr/>
        </p:nvSpPr>
        <p:spPr>
          <a:xfrm flipH="false" flipV="false" rot="-823344">
            <a:off x="1104594" y="8474105"/>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823344">
            <a:off x="910693" y="8794041"/>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10" id="10"/>
          <p:cNvGrpSpPr/>
          <p:nvPr/>
        </p:nvGrpSpPr>
        <p:grpSpPr>
          <a:xfrm rot="0">
            <a:off x="7650546" y="6897248"/>
            <a:ext cx="474357" cy="47435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1267812" y="1182423"/>
            <a:ext cx="300229" cy="3002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6" id="16"/>
          <p:cNvSpPr txBox="true"/>
          <p:nvPr/>
        </p:nvSpPr>
        <p:spPr>
          <a:xfrm rot="0">
            <a:off x="1927402" y="2486514"/>
            <a:ext cx="536874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I</a:t>
            </a:r>
            <a:r>
              <a:rPr lang="en-US" sz="4800" spc="-67" b="true">
                <a:solidFill>
                  <a:srgbClr val="85C9B4"/>
                </a:solidFill>
                <a:latin typeface="Poppins Semi-Bold"/>
                <a:ea typeface="Poppins Semi-Bold"/>
                <a:cs typeface="Poppins Semi-Bold"/>
                <a:sym typeface="Poppins Semi-Bold"/>
              </a:rPr>
              <a:t>nt</a:t>
            </a:r>
            <a:r>
              <a:rPr lang="en-US" sz="4800" spc="-67" b="true">
                <a:solidFill>
                  <a:srgbClr val="85C9B4"/>
                </a:solidFill>
                <a:latin typeface="Poppins Semi-Bold"/>
                <a:ea typeface="Poppins Semi-Bold"/>
                <a:cs typeface="Poppins Semi-Bold"/>
                <a:sym typeface="Poppins Semi-Bold"/>
              </a:rPr>
              <a:t>roduction</a:t>
            </a:r>
          </a:p>
        </p:txBody>
      </p:sp>
      <p:sp>
        <p:nvSpPr>
          <p:cNvPr name="TextBox 17" id="17"/>
          <p:cNvSpPr txBox="true"/>
          <p:nvPr/>
        </p:nvSpPr>
        <p:spPr>
          <a:xfrm rot="0">
            <a:off x="1908352" y="3575759"/>
            <a:ext cx="6216551" cy="3234817"/>
          </a:xfrm>
          <a:prstGeom prst="rect">
            <a:avLst/>
          </a:prstGeom>
        </p:spPr>
        <p:txBody>
          <a:bodyPr anchor="t" rtlCol="false" tIns="0" lIns="0" bIns="0" rIns="0">
            <a:spAutoFit/>
          </a:bodyPr>
          <a:lstStyle/>
          <a:p>
            <a:pPr algn="just">
              <a:lnSpc>
                <a:spcPts val="2623"/>
              </a:lnSpc>
            </a:pPr>
            <a:r>
              <a:rPr lang="en-US" sz="1599">
                <a:solidFill>
                  <a:srgbClr val="171C20"/>
                </a:solidFill>
                <a:latin typeface="Poppins"/>
                <a:ea typeface="Poppins"/>
                <a:cs typeface="Poppins"/>
                <a:sym typeface="Poppins"/>
              </a:rPr>
              <a:t>Heart disease is a leading cause of death worldwide. Early detection through accurate prediction can improve patient outcomes. This project builds and evaluates machine learning classification models to predict heart disease using patient indicators like age, blood pressure, cholesterol, and exercise, focusing on data exploration, preprocessing, model training, and performance evaluation, apply different classification algorithms, and improve model performance while ensuring reliable evaluation.</a:t>
            </a:r>
          </a:p>
          <a:p>
            <a:pPr algn="just">
              <a:lnSpc>
                <a:spcPts val="2623"/>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389200" y="7569829"/>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0254409" y="788670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574633" y="2626896"/>
            <a:ext cx="5368740" cy="146265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Dataset descript</a:t>
            </a:r>
            <a:r>
              <a:rPr lang="en-US" sz="4800" spc="-67" b="true">
                <a:solidFill>
                  <a:srgbClr val="85C9B4"/>
                </a:solidFill>
                <a:latin typeface="Poppins Semi-Bold"/>
                <a:ea typeface="Poppins Semi-Bold"/>
                <a:cs typeface="Poppins Semi-Bold"/>
                <a:sym typeface="Poppins Semi-Bold"/>
              </a:rPr>
              <a:t>ion</a:t>
            </a:r>
          </a:p>
        </p:txBody>
      </p:sp>
      <p:sp>
        <p:nvSpPr>
          <p:cNvPr name="TextBox 15" id="15"/>
          <p:cNvSpPr txBox="true"/>
          <p:nvPr/>
        </p:nvSpPr>
        <p:spPr>
          <a:xfrm rot="0">
            <a:off x="574633" y="4292854"/>
            <a:ext cx="5368740" cy="1615567"/>
          </a:xfrm>
          <a:prstGeom prst="rect">
            <a:avLst/>
          </a:prstGeom>
        </p:spPr>
        <p:txBody>
          <a:bodyPr anchor="t" rtlCol="false" tIns="0" lIns="0" bIns="0" rIns="0">
            <a:spAutoFit/>
          </a:bodyPr>
          <a:lstStyle/>
          <a:p>
            <a:pPr algn="just">
              <a:lnSpc>
                <a:spcPts val="2623"/>
              </a:lnSpc>
            </a:pPr>
            <a:r>
              <a:rPr lang="en-US" sz="1599">
                <a:solidFill>
                  <a:srgbClr val="171C20"/>
                </a:solidFill>
                <a:latin typeface="Poppins"/>
                <a:ea typeface="Poppins"/>
                <a:cs typeface="Poppins"/>
                <a:sym typeface="Poppins"/>
              </a:rPr>
              <a:t>The dataset used in this project is based on the UCI Heart Disease dataset, which contains clinical and demographic information related to cardiovascular health.</a:t>
            </a:r>
          </a:p>
          <a:p>
            <a:pPr algn="just">
              <a:lnSpc>
                <a:spcPts val="2623"/>
              </a:lnSpc>
            </a:pPr>
          </a:p>
        </p:txBody>
      </p:sp>
      <p:sp>
        <p:nvSpPr>
          <p:cNvPr name="Freeform 16" id="16"/>
          <p:cNvSpPr/>
          <p:nvPr/>
        </p:nvSpPr>
        <p:spPr>
          <a:xfrm flipH="false" flipV="false" rot="-1175460">
            <a:off x="11068402" y="7200900"/>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graphicFrame>
        <p:nvGraphicFramePr>
          <p:cNvPr name="Table 17" id="17"/>
          <p:cNvGraphicFramePr>
            <a:graphicFrameLocks noGrp="true"/>
          </p:cNvGraphicFramePr>
          <p:nvPr/>
        </p:nvGraphicFramePr>
        <p:xfrm>
          <a:off x="6606569" y="2357438"/>
          <a:ext cx="5074862" cy="5117199"/>
        </p:xfrm>
        <a:graphic>
          <a:graphicData uri="http://schemas.openxmlformats.org/drawingml/2006/table">
            <a:tbl>
              <a:tblPr/>
              <a:tblGrid>
                <a:gridCol w="4901009"/>
              </a:tblGrid>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Age of the patient </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Gender of the patient (1 = male, 0 = female)</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Chest pain type (0,1,2,3)</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Resting blood pressure </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Serum cholesterol</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41218">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Fasting blood sugar (&gt;120 mg/dl: 1 = true, 0 = false)</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29330">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Resting electrocardiographic results</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bl>
          </a:graphicData>
        </a:graphic>
      </p:graphicFrame>
      <p:graphicFrame>
        <p:nvGraphicFramePr>
          <p:cNvPr name="Table 18" id="18"/>
          <p:cNvGraphicFramePr>
            <a:graphicFrameLocks noGrp="true"/>
          </p:cNvGraphicFramePr>
          <p:nvPr/>
        </p:nvGraphicFramePr>
        <p:xfrm>
          <a:off x="12091763" y="3086837"/>
          <a:ext cx="4962301" cy="4387799"/>
        </p:xfrm>
        <a:graphic>
          <a:graphicData uri="http://schemas.openxmlformats.org/drawingml/2006/table">
            <a:tbl>
              <a:tblPr/>
              <a:tblGrid>
                <a:gridCol w="3857733"/>
              </a:tblGrid>
              <a:tr h="730241">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Exercise-induced angina (1 = yes, 0 = no)</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30241">
                <a:tc>
                  <a:txBody>
                    <a:bodyPr anchor="t" rtlCol="false"/>
                    <a:lstStyle/>
                    <a:p>
                      <a:pPr algn="l">
                        <a:lnSpc>
                          <a:spcPts val="1679"/>
                        </a:lnSpc>
                        <a:defRPr/>
                      </a:pPr>
                      <a:r>
                        <a:rPr lang="en-US" sz="1200" b="true">
                          <a:solidFill>
                            <a:srgbClr val="8D3F38"/>
                          </a:solidFill>
                          <a:latin typeface="Arimo Bold"/>
                          <a:ea typeface="Arimo Bold"/>
                          <a:cs typeface="Arimo Bold"/>
                          <a:sym typeface="Arimo Bold"/>
                        </a:rPr>
                        <a:t>Maximum heart rate achieved</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30241">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ST depression induced by exercise</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36595">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Slope of the peak exercise ST segment</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30241">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Number of major vessels colored by fluoroscopy</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r h="730241">
                <a:tc>
                  <a:txBody>
                    <a:bodyPr anchor="t" rtlCol="false"/>
                    <a:lstStyle/>
                    <a:p>
                      <a:pPr algn="l">
                        <a:lnSpc>
                          <a:spcPts val="1960"/>
                        </a:lnSpc>
                        <a:defRPr/>
                      </a:pPr>
                      <a:r>
                        <a:rPr lang="en-US" sz="1400" b="true">
                          <a:solidFill>
                            <a:srgbClr val="8D3F38"/>
                          </a:solidFill>
                          <a:latin typeface="Quicksand Bold"/>
                          <a:ea typeface="Quicksand Bold"/>
                          <a:cs typeface="Quicksand Bold"/>
                          <a:sym typeface="Quicksand Bold"/>
                        </a:rPr>
                        <a:t>Thalassemia type (1,2,3)</a:t>
                      </a:r>
                      <a:endParaRPr lang="en-US" sz="1100"/>
                    </a:p>
                  </a:txBody>
                  <a:tcPr marL="190500" marR="190500" marT="190500" marB="190500" anchor="ctr">
                    <a:lnL cmpd="sng" algn="ctr" cap="flat" w="38100">
                      <a:solidFill>
                        <a:srgbClr val="85C9B4"/>
                      </a:solidFill>
                      <a:prstDash val="solid"/>
                      <a:round/>
                      <a:headEnd type="none" w="med" len="med"/>
                      <a:tailEnd type="none" w="med" len="med"/>
                    </a:lnL>
                    <a:lnR cmpd="sng" algn="ctr" cap="flat" w="38100">
                      <a:solidFill>
                        <a:srgbClr val="85C9B4"/>
                      </a:solidFill>
                      <a:prstDash val="solid"/>
                      <a:round/>
                      <a:headEnd type="none" w="med" len="med"/>
                      <a:tailEnd type="none" w="med" len="med"/>
                    </a:lnR>
                    <a:lnT cmpd="sng" algn="ctr" cap="flat" w="38100">
                      <a:solidFill>
                        <a:srgbClr val="85C9B4"/>
                      </a:solidFill>
                      <a:prstDash val="solid"/>
                      <a:round/>
                      <a:headEnd type="none" w="med" len="med"/>
                      <a:tailEnd type="none" w="med" len="med"/>
                    </a:lnT>
                    <a:lnB cmpd="sng" algn="ctr" cap="flat" w="38100">
                      <a:solidFill>
                        <a:srgbClr val="85C9B4"/>
                      </a:solidFill>
                      <a:prstDash val="solid"/>
                      <a:round/>
                      <a:headEnd type="none" w="med" len="med"/>
                      <a:tailEnd type="none" w="med" len="med"/>
                    </a:lnB>
                  </a:tcPr>
                </a:tc>
              </a:tr>
            </a:tbl>
          </a:graphicData>
        </a:graphic>
      </p:graphicFrame>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332745" y="4894350"/>
            <a:ext cx="7247082" cy="7847157"/>
            <a:chOff x="0" y="0"/>
            <a:chExt cx="750645" cy="812800"/>
          </a:xfrm>
        </p:grpSpPr>
        <p:sp>
          <p:nvSpPr>
            <p:cNvPr name="Freeform 4" id="4"/>
            <p:cNvSpPr/>
            <p:nvPr/>
          </p:nvSpPr>
          <p:spPr>
            <a:xfrm flipH="false" flipV="false" rot="0">
              <a:off x="0" y="0"/>
              <a:ext cx="750645" cy="812800"/>
            </a:xfrm>
            <a:custGeom>
              <a:avLst/>
              <a:gdLst/>
              <a:ahLst/>
              <a:cxnLst/>
              <a:rect r="r" b="b" t="t" l="l"/>
              <a:pathLst>
                <a:path h="812800" w="750645">
                  <a:moveTo>
                    <a:pt x="375322" y="0"/>
                  </a:moveTo>
                  <a:cubicBezTo>
                    <a:pt x="168038" y="0"/>
                    <a:pt x="0" y="181951"/>
                    <a:pt x="0" y="406400"/>
                  </a:cubicBezTo>
                  <a:cubicBezTo>
                    <a:pt x="0" y="630849"/>
                    <a:pt x="168038" y="812800"/>
                    <a:pt x="375322" y="812800"/>
                  </a:cubicBezTo>
                  <a:cubicBezTo>
                    <a:pt x="582607" y="812800"/>
                    <a:pt x="750645" y="630849"/>
                    <a:pt x="750645" y="406400"/>
                  </a:cubicBezTo>
                  <a:cubicBezTo>
                    <a:pt x="750645" y="181951"/>
                    <a:pt x="582607" y="0"/>
                    <a:pt x="375322" y="0"/>
                  </a:cubicBezTo>
                  <a:close/>
                </a:path>
              </a:pathLst>
            </a:custGeom>
            <a:solidFill>
              <a:srgbClr val="85C9B4"/>
            </a:solidFill>
            <a:ln cap="sq">
              <a:noFill/>
              <a:prstDash val="solid"/>
              <a:miter/>
            </a:ln>
          </p:spPr>
        </p:sp>
        <p:sp>
          <p:nvSpPr>
            <p:cNvPr name="TextBox 5" id="5"/>
            <p:cNvSpPr txBox="true"/>
            <p:nvPr/>
          </p:nvSpPr>
          <p:spPr>
            <a:xfrm>
              <a:off x="70373" y="38100"/>
              <a:ext cx="609899"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418470" y="-1234663"/>
            <a:ext cx="6776079" cy="8704892"/>
            <a:chOff x="0" y="0"/>
            <a:chExt cx="632701" cy="812800"/>
          </a:xfrm>
        </p:grpSpPr>
        <p:sp>
          <p:nvSpPr>
            <p:cNvPr name="Freeform 7" id="7"/>
            <p:cNvSpPr/>
            <p:nvPr/>
          </p:nvSpPr>
          <p:spPr>
            <a:xfrm flipH="false" flipV="false" rot="0">
              <a:off x="0" y="0"/>
              <a:ext cx="632701" cy="812800"/>
            </a:xfrm>
            <a:custGeom>
              <a:avLst/>
              <a:gdLst/>
              <a:ahLst/>
              <a:cxnLst/>
              <a:rect r="r" b="b" t="t" l="l"/>
              <a:pathLst>
                <a:path h="812800" w="632701">
                  <a:moveTo>
                    <a:pt x="316351" y="0"/>
                  </a:moveTo>
                  <a:cubicBezTo>
                    <a:pt x="141635" y="0"/>
                    <a:pt x="0" y="181951"/>
                    <a:pt x="0" y="406400"/>
                  </a:cubicBezTo>
                  <a:cubicBezTo>
                    <a:pt x="0" y="630849"/>
                    <a:pt x="141635" y="812800"/>
                    <a:pt x="316351" y="812800"/>
                  </a:cubicBezTo>
                  <a:cubicBezTo>
                    <a:pt x="491066" y="812800"/>
                    <a:pt x="632701" y="630849"/>
                    <a:pt x="632701" y="406400"/>
                  </a:cubicBezTo>
                  <a:cubicBezTo>
                    <a:pt x="632701" y="181951"/>
                    <a:pt x="491066" y="0"/>
                    <a:pt x="316351" y="0"/>
                  </a:cubicBezTo>
                  <a:close/>
                </a:path>
              </a:pathLst>
            </a:custGeom>
            <a:blipFill>
              <a:blip r:embed="rId4"/>
              <a:stretch>
                <a:fillRect l="-102423" t="-2571" r="0" b="-2571"/>
              </a:stretch>
            </a:blipFill>
          </p:spPr>
        </p:sp>
      </p:grpSp>
      <p:grpSp>
        <p:nvGrpSpPr>
          <p:cNvPr name="Group 8" id="8"/>
          <p:cNvGrpSpPr/>
          <p:nvPr/>
        </p:nvGrpSpPr>
        <p:grpSpPr>
          <a:xfrm rot="0">
            <a:off x="14533685" y="6678782"/>
            <a:ext cx="2988562" cy="2988562"/>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grpSp>
        <p:nvGrpSpPr>
          <p:cNvPr name="Group 11" id="11"/>
          <p:cNvGrpSpPr/>
          <p:nvPr/>
        </p:nvGrpSpPr>
        <p:grpSpPr>
          <a:xfrm rot="0">
            <a:off x="14743438" y="6888535"/>
            <a:ext cx="2569056" cy="2569056"/>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13" id="13"/>
          <p:cNvGrpSpPr/>
          <p:nvPr/>
        </p:nvGrpSpPr>
        <p:grpSpPr>
          <a:xfrm rot="0">
            <a:off x="724748" y="728471"/>
            <a:ext cx="300229" cy="30022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7" id="17"/>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8" id="18"/>
          <p:cNvGrpSpPr/>
          <p:nvPr/>
        </p:nvGrpSpPr>
        <p:grpSpPr>
          <a:xfrm rot="0">
            <a:off x="9838045" y="8783943"/>
            <a:ext cx="474357" cy="4743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22" id="22"/>
          <p:cNvSpPr/>
          <p:nvPr/>
        </p:nvSpPr>
        <p:spPr>
          <a:xfrm flipH="false" flipV="false" rot="0">
            <a:off x="1024976" y="3117783"/>
            <a:ext cx="12393065" cy="4941735"/>
          </a:xfrm>
          <a:custGeom>
            <a:avLst/>
            <a:gdLst/>
            <a:ahLst/>
            <a:cxnLst/>
            <a:rect r="r" b="b" t="t" l="l"/>
            <a:pathLst>
              <a:path h="4941735" w="12393065">
                <a:moveTo>
                  <a:pt x="0" y="0"/>
                </a:moveTo>
                <a:lnTo>
                  <a:pt x="12393066" y="0"/>
                </a:lnTo>
                <a:lnTo>
                  <a:pt x="12393066" y="4941735"/>
                </a:lnTo>
                <a:lnTo>
                  <a:pt x="0" y="4941735"/>
                </a:lnTo>
                <a:lnTo>
                  <a:pt x="0" y="0"/>
                </a:lnTo>
                <a:close/>
              </a:path>
            </a:pathLst>
          </a:custGeom>
          <a:blipFill>
            <a:blip r:embed="rId12"/>
            <a:stretch>
              <a:fillRect l="0" t="0" r="0" b="0"/>
            </a:stretch>
          </a:blipFill>
        </p:spPr>
      </p:sp>
      <p:sp>
        <p:nvSpPr>
          <p:cNvPr name="TextBox 23" id="23"/>
          <p:cNvSpPr txBox="true"/>
          <p:nvPr/>
        </p:nvSpPr>
        <p:spPr>
          <a:xfrm rot="0">
            <a:off x="1169293" y="1123382"/>
            <a:ext cx="6515231"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Data Prepro</a:t>
            </a:r>
            <a:r>
              <a:rPr lang="en-US" sz="4800" spc="-67" b="true">
                <a:solidFill>
                  <a:srgbClr val="85C9B4"/>
                </a:solidFill>
                <a:latin typeface="Poppins Semi-Bold"/>
                <a:ea typeface="Poppins Semi-Bold"/>
                <a:cs typeface="Poppins Semi-Bold"/>
                <a:sym typeface="Poppins Semi-Bold"/>
              </a:rPr>
              <a:t>cess</a:t>
            </a:r>
            <a:r>
              <a:rPr lang="en-US" sz="4800" spc="-67" b="true">
                <a:solidFill>
                  <a:srgbClr val="85C9B4"/>
                </a:solidFill>
                <a:latin typeface="Poppins Semi-Bold"/>
                <a:ea typeface="Poppins Semi-Bold"/>
                <a:cs typeface="Poppins Semi-Bold"/>
                <a:sym typeface="Poppins Semi-Bold"/>
              </a:rPr>
              <a:t>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true" rot="-1381670">
            <a:off x="14985666" y="-4997558"/>
            <a:ext cx="5404519" cy="10214726"/>
          </a:xfrm>
          <a:custGeom>
            <a:avLst/>
            <a:gdLst/>
            <a:ahLst/>
            <a:cxnLst/>
            <a:rect r="r" b="b" t="t" l="l"/>
            <a:pathLst>
              <a:path h="10214726" w="5404519">
                <a:moveTo>
                  <a:pt x="5404518" y="10214727"/>
                </a:moveTo>
                <a:lnTo>
                  <a:pt x="0" y="10214727"/>
                </a:lnTo>
                <a:lnTo>
                  <a:pt x="0" y="0"/>
                </a:lnTo>
                <a:lnTo>
                  <a:pt x="5404518" y="0"/>
                </a:lnTo>
                <a:lnTo>
                  <a:pt x="5404518" y="10214727"/>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4875" y="7084054"/>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574633" y="6403573"/>
            <a:ext cx="300229" cy="300229"/>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8194229" y="1257300"/>
            <a:ext cx="474357" cy="474357"/>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2" id="12"/>
          <p:cNvSpPr/>
          <p:nvPr/>
        </p:nvSpPr>
        <p:spPr>
          <a:xfrm flipH="false" flipV="false" rot="-823344">
            <a:off x="16410931" y="8647532"/>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3" id="13"/>
          <p:cNvSpPr/>
          <p:nvPr/>
        </p:nvSpPr>
        <p:spPr>
          <a:xfrm flipH="false" flipV="false" rot="-823344">
            <a:off x="16217030" y="8967468"/>
            <a:ext cx="920651" cy="920651"/>
          </a:xfrm>
          <a:custGeom>
            <a:avLst/>
            <a:gdLst/>
            <a:ahLst/>
            <a:cxnLst/>
            <a:rect r="r" b="b" t="t" l="l"/>
            <a:pathLst>
              <a:path h="920651" w="920651">
                <a:moveTo>
                  <a:pt x="0" y="0"/>
                </a:moveTo>
                <a:lnTo>
                  <a:pt x="920650" y="0"/>
                </a:lnTo>
                <a:lnTo>
                  <a:pt x="920650" y="920650"/>
                </a:lnTo>
                <a:lnTo>
                  <a:pt x="0" y="92065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4" id="14"/>
          <p:cNvSpPr txBox="true"/>
          <p:nvPr/>
        </p:nvSpPr>
        <p:spPr>
          <a:xfrm rot="0">
            <a:off x="10566361" y="2815957"/>
            <a:ext cx="5368740" cy="21675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Data Prepro</a:t>
            </a:r>
            <a:r>
              <a:rPr lang="en-US" sz="4800" spc="-67" b="true">
                <a:solidFill>
                  <a:srgbClr val="85C9B4"/>
                </a:solidFill>
                <a:latin typeface="Poppins Semi-Bold"/>
                <a:ea typeface="Poppins Semi-Bold"/>
                <a:cs typeface="Poppins Semi-Bold"/>
                <a:sym typeface="Poppins Semi-Bold"/>
              </a:rPr>
              <a:t>cess</a:t>
            </a:r>
            <a:r>
              <a:rPr lang="en-US" sz="4800" spc="-67" b="true">
                <a:solidFill>
                  <a:srgbClr val="85C9B4"/>
                </a:solidFill>
                <a:latin typeface="Poppins Semi-Bold"/>
                <a:ea typeface="Poppins Semi-Bold"/>
                <a:cs typeface="Poppins Semi-Bold"/>
                <a:sym typeface="Poppins Semi-Bold"/>
              </a:rPr>
              <a:t>ing</a:t>
            </a:r>
          </a:p>
          <a:p>
            <a:pPr algn="l">
              <a:lnSpc>
                <a:spcPts val="5567"/>
              </a:lnSpc>
            </a:pPr>
          </a:p>
        </p:txBody>
      </p:sp>
      <p:sp>
        <p:nvSpPr>
          <p:cNvPr name="TextBox 15" id="15"/>
          <p:cNvSpPr txBox="true"/>
          <p:nvPr/>
        </p:nvSpPr>
        <p:spPr>
          <a:xfrm rot="0">
            <a:off x="10376475" y="4488639"/>
            <a:ext cx="5748511" cy="3234817"/>
          </a:xfrm>
          <a:prstGeom prst="rect">
            <a:avLst/>
          </a:prstGeom>
        </p:spPr>
        <p:txBody>
          <a:bodyPr anchor="t" rtlCol="false" tIns="0" lIns="0" bIns="0" rIns="0">
            <a:spAutoFit/>
          </a:bodyPr>
          <a:lstStyle/>
          <a:p>
            <a:pPr algn="just" marL="345439" indent="-172720" lvl="1">
              <a:lnSpc>
                <a:spcPts val="2623"/>
              </a:lnSpc>
              <a:buFont typeface="Arial"/>
              <a:buChar char="•"/>
            </a:pPr>
            <a:r>
              <a:rPr lang="en-US" sz="1599">
                <a:solidFill>
                  <a:srgbClr val="171C20"/>
                </a:solidFill>
                <a:latin typeface="Poppins"/>
                <a:ea typeface="Poppins"/>
                <a:cs typeface="Poppins"/>
                <a:sym typeface="Poppins"/>
              </a:rPr>
              <a:t>Exploratory Data Analysis (EDA)</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Class distribution analysis</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Correlation heatmap</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Feature–target relationship visualization</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Detection of duplicated rows</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Data Preprocessing</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Encoding categorical features</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Scaling numerical features using standardization</a:t>
            </a:r>
          </a:p>
          <a:p>
            <a:pPr algn="just" marL="345439" indent="-172720" lvl="1">
              <a:lnSpc>
                <a:spcPts val="2623"/>
              </a:lnSpc>
              <a:buFont typeface="Arial"/>
              <a:buChar char="•"/>
            </a:pPr>
            <a:r>
              <a:rPr lang="en-US" sz="1599">
                <a:solidFill>
                  <a:srgbClr val="171C20"/>
                </a:solidFill>
                <a:latin typeface="Poppins"/>
                <a:ea typeface="Poppins"/>
                <a:cs typeface="Poppins"/>
                <a:sym typeface="Poppins"/>
              </a:rPr>
              <a:t>Train–test split with stratification</a:t>
            </a:r>
          </a:p>
          <a:p>
            <a:pPr algn="just">
              <a:lnSpc>
                <a:spcPts val="2623"/>
              </a:lnSpc>
            </a:pPr>
          </a:p>
        </p:txBody>
      </p:sp>
      <p:sp>
        <p:nvSpPr>
          <p:cNvPr name="Freeform 16" id="16"/>
          <p:cNvSpPr/>
          <p:nvPr/>
        </p:nvSpPr>
        <p:spPr>
          <a:xfrm flipH="false" flipV="false" rot="-1175460">
            <a:off x="11182702" y="7484281"/>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8">
              <a:alphaModFix amt="19999"/>
              <a:extLst>
                <a:ext uri="{96DAC541-7B7A-43D3-8B79-37D633B846F1}">
                  <asvg:svgBlip xmlns:asvg="http://schemas.microsoft.com/office/drawing/2016/SVG/main" r:embed="rId9"/>
                </a:ext>
              </a:extLst>
            </a:blip>
            <a:stretch>
              <a:fillRect l="0" t="0" r="0" b="0"/>
            </a:stretch>
          </a:blipFill>
        </p:spPr>
      </p:sp>
      <p:sp>
        <p:nvSpPr>
          <p:cNvPr name="Freeform 17" id="17"/>
          <p:cNvSpPr/>
          <p:nvPr/>
        </p:nvSpPr>
        <p:spPr>
          <a:xfrm flipH="false" flipV="false" rot="0">
            <a:off x="1365812" y="1731657"/>
            <a:ext cx="6447418" cy="6949953"/>
          </a:xfrm>
          <a:custGeom>
            <a:avLst/>
            <a:gdLst/>
            <a:ahLst/>
            <a:cxnLst/>
            <a:rect r="r" b="b" t="t" l="l"/>
            <a:pathLst>
              <a:path h="6949953" w="6447418">
                <a:moveTo>
                  <a:pt x="0" y="0"/>
                </a:moveTo>
                <a:lnTo>
                  <a:pt x="6447417" y="0"/>
                </a:lnTo>
                <a:lnTo>
                  <a:pt x="6447417" y="6949952"/>
                </a:lnTo>
                <a:lnTo>
                  <a:pt x="0" y="6949952"/>
                </a:lnTo>
                <a:lnTo>
                  <a:pt x="0" y="0"/>
                </a:lnTo>
                <a:close/>
              </a:path>
            </a:pathLst>
          </a:custGeom>
          <a:blipFill>
            <a:blip r:embed="rId10"/>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5931620">
            <a:off x="5277259" y="-6466118"/>
            <a:ext cx="5404519" cy="10214726"/>
          </a:xfrm>
          <a:custGeom>
            <a:avLst/>
            <a:gdLst/>
            <a:ahLst/>
            <a:cxnLst/>
            <a:rect r="r" b="b" t="t" l="l"/>
            <a:pathLst>
              <a:path h="10214726" w="5404519">
                <a:moveTo>
                  <a:pt x="5404519" y="0"/>
                </a:moveTo>
                <a:lnTo>
                  <a:pt x="0" y="0"/>
                </a:lnTo>
                <a:lnTo>
                  <a:pt x="0" y="10214726"/>
                </a:lnTo>
                <a:lnTo>
                  <a:pt x="5404519" y="10214726"/>
                </a:lnTo>
                <a:lnTo>
                  <a:pt x="5404519"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983430" y="-2741155"/>
            <a:ext cx="7847157" cy="7847157"/>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823344">
            <a:off x="8374678" y="1124758"/>
            <a:ext cx="920651" cy="920651"/>
          </a:xfrm>
          <a:custGeom>
            <a:avLst/>
            <a:gdLst/>
            <a:ahLst/>
            <a:cxnLst/>
            <a:rect r="r" b="b" t="t" l="l"/>
            <a:pathLst>
              <a:path h="920651" w="920651">
                <a:moveTo>
                  <a:pt x="0" y="0"/>
                </a:moveTo>
                <a:lnTo>
                  <a:pt x="920650" y="0"/>
                </a:lnTo>
                <a:lnTo>
                  <a:pt x="920650" y="920651"/>
                </a:lnTo>
                <a:lnTo>
                  <a:pt x="0" y="920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23344">
            <a:off x="8207416" y="1402306"/>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771357" y="9021122"/>
            <a:ext cx="474357" cy="4743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11267812" y="1182423"/>
            <a:ext cx="300229" cy="300229"/>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14" id="14"/>
          <p:cNvSpPr txBox="true"/>
          <p:nvPr/>
        </p:nvSpPr>
        <p:spPr>
          <a:xfrm rot="0">
            <a:off x="1371018" y="1153848"/>
            <a:ext cx="6740340" cy="7578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Data Pr</a:t>
            </a:r>
            <a:r>
              <a:rPr lang="en-US" sz="4800" spc="-67" b="true">
                <a:solidFill>
                  <a:srgbClr val="85C9B4"/>
                </a:solidFill>
                <a:latin typeface="Poppins Semi-Bold"/>
                <a:ea typeface="Poppins Semi-Bold"/>
                <a:cs typeface="Poppins Semi-Bold"/>
                <a:sym typeface="Poppins Semi-Bold"/>
              </a:rPr>
              <a:t>epr</a:t>
            </a:r>
            <a:r>
              <a:rPr lang="en-US" sz="4800" spc="-67" b="true">
                <a:solidFill>
                  <a:srgbClr val="85C9B4"/>
                </a:solidFill>
                <a:latin typeface="Poppins Semi-Bold"/>
                <a:ea typeface="Poppins Semi-Bold"/>
                <a:cs typeface="Poppins Semi-Bold"/>
                <a:sym typeface="Poppins Semi-Bold"/>
              </a:rPr>
              <a:t>ocess</a:t>
            </a:r>
            <a:r>
              <a:rPr lang="en-US" sz="4800" spc="-67" b="true">
                <a:solidFill>
                  <a:srgbClr val="85C9B4"/>
                </a:solidFill>
                <a:latin typeface="Poppins Semi-Bold"/>
                <a:ea typeface="Poppins Semi-Bold"/>
                <a:cs typeface="Poppins Semi-Bold"/>
                <a:sym typeface="Poppins Semi-Bold"/>
              </a:rPr>
              <a:t>ing</a:t>
            </a:r>
          </a:p>
        </p:txBody>
      </p:sp>
      <p:sp>
        <p:nvSpPr>
          <p:cNvPr name="Freeform 15" id="15"/>
          <p:cNvSpPr/>
          <p:nvPr/>
        </p:nvSpPr>
        <p:spPr>
          <a:xfrm flipH="false" flipV="false" rot="0">
            <a:off x="1817476" y="4154254"/>
            <a:ext cx="4765502" cy="4587201"/>
          </a:xfrm>
          <a:custGeom>
            <a:avLst/>
            <a:gdLst/>
            <a:ahLst/>
            <a:cxnLst/>
            <a:rect r="r" b="b" t="t" l="l"/>
            <a:pathLst>
              <a:path h="4587201" w="4765502">
                <a:moveTo>
                  <a:pt x="0" y="0"/>
                </a:moveTo>
                <a:lnTo>
                  <a:pt x="4765502" y="0"/>
                </a:lnTo>
                <a:lnTo>
                  <a:pt x="4765502" y="4587200"/>
                </a:lnTo>
                <a:lnTo>
                  <a:pt x="0" y="45872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2335144" y="4525989"/>
            <a:ext cx="3693021" cy="1785747"/>
          </a:xfrm>
          <a:prstGeom prst="rect">
            <a:avLst/>
          </a:prstGeom>
        </p:spPr>
        <p:txBody>
          <a:bodyPr anchor="t" rtlCol="false" tIns="0" lIns="0" bIns="0" rIns="0">
            <a:spAutoFit/>
          </a:bodyPr>
          <a:lstStyle/>
          <a:p>
            <a:pPr algn="just">
              <a:lnSpc>
                <a:spcPts val="2898"/>
              </a:lnSpc>
            </a:pPr>
            <a:r>
              <a:rPr lang="en-US" sz="2070">
                <a:solidFill>
                  <a:srgbClr val="FAF2EC"/>
                </a:solidFill>
                <a:latin typeface="Canva Sans"/>
                <a:ea typeface="Canva Sans"/>
                <a:cs typeface="Canva Sans"/>
                <a:sym typeface="Canva Sans"/>
              </a:rPr>
              <a:t>Target</a:t>
            </a:r>
            <a:r>
              <a:rPr lang="en-US" sz="2070">
                <a:solidFill>
                  <a:srgbClr val="FAF2EC"/>
                </a:solidFill>
                <a:latin typeface="Canva Sans"/>
                <a:ea typeface="Canva Sans"/>
                <a:cs typeface="Canva Sans"/>
                <a:sym typeface="Canva Sans"/>
              </a:rPr>
              <a:t> Variable:</a:t>
            </a:r>
          </a:p>
          <a:p>
            <a:pPr algn="just" marL="446916" indent="-223458" lvl="1">
              <a:lnSpc>
                <a:spcPts val="2898"/>
              </a:lnSpc>
              <a:buFont typeface="Arial"/>
              <a:buChar char="•"/>
            </a:pPr>
            <a:r>
              <a:rPr lang="en-US" b="true" sz="2070">
                <a:solidFill>
                  <a:srgbClr val="8D3F38"/>
                </a:solidFill>
                <a:latin typeface="Canva Sans Bold"/>
                <a:ea typeface="Canva Sans Bold"/>
                <a:cs typeface="Canva Sans Bold"/>
                <a:sym typeface="Canva Sans Bold"/>
              </a:rPr>
              <a:t>Heart_Disease_Presence</a:t>
            </a:r>
          </a:p>
          <a:p>
            <a:pPr algn="just">
              <a:lnSpc>
                <a:spcPts val="2898"/>
              </a:lnSpc>
            </a:pPr>
            <a:r>
              <a:rPr lang="en-US" sz="2070">
                <a:solidFill>
                  <a:srgbClr val="FAF2EC"/>
                </a:solidFill>
                <a:latin typeface="Canva Sans"/>
                <a:ea typeface="Canva Sans"/>
                <a:cs typeface="Canva Sans"/>
                <a:sym typeface="Canva Sans"/>
              </a:rPr>
              <a:t>1</a:t>
            </a:r>
            <a:r>
              <a:rPr lang="en-US" sz="2070">
                <a:solidFill>
                  <a:srgbClr val="FAF2EC"/>
                </a:solidFill>
                <a:latin typeface="Canva Sans"/>
                <a:ea typeface="Canva Sans"/>
                <a:cs typeface="Canva Sans"/>
                <a:sym typeface="Canva Sans"/>
              </a:rPr>
              <a:t> → Presence of heart disease</a:t>
            </a:r>
          </a:p>
          <a:p>
            <a:pPr algn="just">
              <a:lnSpc>
                <a:spcPts val="2898"/>
              </a:lnSpc>
            </a:pPr>
            <a:r>
              <a:rPr lang="en-US" sz="2070">
                <a:solidFill>
                  <a:srgbClr val="FAF2EC"/>
                </a:solidFill>
                <a:latin typeface="Canva Sans"/>
                <a:ea typeface="Canva Sans"/>
                <a:cs typeface="Canva Sans"/>
                <a:sym typeface="Canva Sans"/>
              </a:rPr>
              <a:t>0→ Absence of heart disease</a:t>
            </a:r>
          </a:p>
          <a:p>
            <a:pPr algn="just">
              <a:lnSpc>
                <a:spcPts val="2898"/>
              </a:lnSpc>
            </a:pPr>
          </a:p>
        </p:txBody>
      </p:sp>
      <p:sp>
        <p:nvSpPr>
          <p:cNvPr name="TextBox 17" id="17"/>
          <p:cNvSpPr txBox="true"/>
          <p:nvPr/>
        </p:nvSpPr>
        <p:spPr>
          <a:xfrm rot="0">
            <a:off x="2312918" y="6264110"/>
            <a:ext cx="4110930" cy="1758950"/>
          </a:xfrm>
          <a:prstGeom prst="rect">
            <a:avLst/>
          </a:prstGeom>
        </p:spPr>
        <p:txBody>
          <a:bodyPr anchor="t" rtlCol="false" tIns="0" lIns="0" bIns="0" rIns="0">
            <a:spAutoFit/>
          </a:bodyPr>
          <a:lstStyle/>
          <a:p>
            <a:pPr algn="l">
              <a:lnSpc>
                <a:spcPts val="2800"/>
              </a:lnSpc>
            </a:pPr>
            <a:r>
              <a:rPr lang="en-US" sz="2000">
                <a:solidFill>
                  <a:srgbClr val="FAF2EC"/>
                </a:solidFill>
                <a:latin typeface="Canva Sans"/>
                <a:ea typeface="Canva Sans"/>
                <a:cs typeface="Canva Sans"/>
                <a:sym typeface="Canva Sans"/>
              </a:rPr>
              <a:t>Cl</a:t>
            </a:r>
            <a:r>
              <a:rPr lang="en-US" sz="2000">
                <a:solidFill>
                  <a:srgbClr val="FAF2EC"/>
                </a:solidFill>
                <a:latin typeface="Canva Sans"/>
                <a:ea typeface="Canva Sans"/>
                <a:cs typeface="Canva Sans"/>
                <a:sym typeface="Canva Sans"/>
              </a:rPr>
              <a:t>ass Distribution</a:t>
            </a:r>
          </a:p>
          <a:p>
            <a:pPr algn="l" marL="431801" indent="-215900" lvl="1">
              <a:lnSpc>
                <a:spcPts val="2800"/>
              </a:lnSpc>
              <a:buFont typeface="Arial"/>
              <a:buChar char="•"/>
            </a:pPr>
            <a:r>
              <a:rPr lang="en-US" sz="2000">
                <a:solidFill>
                  <a:srgbClr val="FAF2EC"/>
                </a:solidFill>
                <a:latin typeface="Canva Sans"/>
                <a:ea typeface="Canva Sans"/>
                <a:cs typeface="Canva Sans"/>
                <a:sym typeface="Canva Sans"/>
              </a:rPr>
              <a:t>Heart disease present: 1108 samples</a:t>
            </a:r>
          </a:p>
          <a:p>
            <a:pPr algn="l" marL="431801" indent="-215900" lvl="1">
              <a:lnSpc>
                <a:spcPts val="2800"/>
              </a:lnSpc>
              <a:buFont typeface="Arial"/>
              <a:buChar char="•"/>
            </a:pPr>
            <a:r>
              <a:rPr lang="en-US" sz="2000">
                <a:solidFill>
                  <a:srgbClr val="FAF2EC"/>
                </a:solidFill>
                <a:latin typeface="Canva Sans"/>
                <a:ea typeface="Canva Sans"/>
                <a:cs typeface="Canva Sans"/>
                <a:sym typeface="Canva Sans"/>
              </a:rPr>
              <a:t>No heart disease: 892 samples</a:t>
            </a:r>
          </a:p>
        </p:txBody>
      </p:sp>
      <p:sp>
        <p:nvSpPr>
          <p:cNvPr name="Freeform 18" id="18"/>
          <p:cNvSpPr/>
          <p:nvPr/>
        </p:nvSpPr>
        <p:spPr>
          <a:xfrm flipH="false" flipV="false" rot="0">
            <a:off x="7976067" y="3637408"/>
            <a:ext cx="7995561" cy="5620892"/>
          </a:xfrm>
          <a:custGeom>
            <a:avLst/>
            <a:gdLst/>
            <a:ahLst/>
            <a:cxnLst/>
            <a:rect r="r" b="b" t="t" l="l"/>
            <a:pathLst>
              <a:path h="5620892" w="7995561">
                <a:moveTo>
                  <a:pt x="0" y="0"/>
                </a:moveTo>
                <a:lnTo>
                  <a:pt x="7995561" y="0"/>
                </a:lnTo>
                <a:lnTo>
                  <a:pt x="7995561" y="5620892"/>
                </a:lnTo>
                <a:lnTo>
                  <a:pt x="0" y="5620892"/>
                </a:lnTo>
                <a:lnTo>
                  <a:pt x="0" y="0"/>
                </a:lnTo>
                <a:close/>
              </a:path>
            </a:pathLst>
          </a:custGeom>
          <a:blipFill>
            <a:blip r:embed="rId10"/>
            <a:stretch>
              <a:fillRect l="0" t="0" r="0" b="0"/>
            </a:stretch>
          </a:blipFill>
        </p:spPr>
      </p:sp>
      <p:sp>
        <p:nvSpPr>
          <p:cNvPr name="Freeform 19" id="19"/>
          <p:cNvSpPr/>
          <p:nvPr/>
        </p:nvSpPr>
        <p:spPr>
          <a:xfrm flipH="false" flipV="false" rot="-1175460">
            <a:off x="14190418" y="-194768"/>
            <a:ext cx="3905319" cy="4114800"/>
          </a:xfrm>
          <a:custGeom>
            <a:avLst/>
            <a:gdLst/>
            <a:ahLst/>
            <a:cxnLst/>
            <a:rect r="r" b="b" t="t" l="l"/>
            <a:pathLst>
              <a:path h="4114800" w="3905319">
                <a:moveTo>
                  <a:pt x="0" y="0"/>
                </a:moveTo>
                <a:lnTo>
                  <a:pt x="3905319" y="0"/>
                </a:lnTo>
                <a:lnTo>
                  <a:pt x="3905319" y="4114800"/>
                </a:lnTo>
                <a:lnTo>
                  <a:pt x="0" y="4114800"/>
                </a:lnTo>
                <a:lnTo>
                  <a:pt x="0" y="0"/>
                </a:lnTo>
                <a:close/>
              </a:path>
            </a:pathLst>
          </a:custGeom>
          <a:blipFill>
            <a:blip r:embed="rId11">
              <a:alphaModFix amt="19999"/>
              <a:extLst>
                <a:ext uri="{96DAC541-7B7A-43D3-8B79-37D633B846F1}">
                  <asvg:svgBlip xmlns:asvg="http://schemas.microsoft.com/office/drawing/2016/SVG/main" r:embed="rId12"/>
                </a:ext>
              </a:extLst>
            </a:blip>
            <a:stretch>
              <a:fillRect l="0" t="0" r="0" b="0"/>
            </a:stretch>
          </a:blipFill>
        </p:spPr>
      </p:sp>
      <p:sp>
        <p:nvSpPr>
          <p:cNvPr name="TextBox 20" id="20"/>
          <p:cNvSpPr txBox="true"/>
          <p:nvPr/>
        </p:nvSpPr>
        <p:spPr>
          <a:xfrm rot="0">
            <a:off x="1371018" y="2206697"/>
            <a:ext cx="6343055" cy="728472"/>
          </a:xfrm>
          <a:prstGeom prst="rect">
            <a:avLst/>
          </a:prstGeom>
        </p:spPr>
        <p:txBody>
          <a:bodyPr anchor="t" rtlCol="false" tIns="0" lIns="0" bIns="0" rIns="0">
            <a:spAutoFit/>
          </a:bodyPr>
          <a:lstStyle/>
          <a:p>
            <a:pPr algn="l">
              <a:lnSpc>
                <a:spcPts val="2898"/>
              </a:lnSpc>
              <a:spcBef>
                <a:spcPct val="0"/>
              </a:spcBef>
            </a:pPr>
            <a:r>
              <a:rPr lang="en-US" sz="2070">
                <a:solidFill>
                  <a:srgbClr val="171C20"/>
                </a:solidFill>
                <a:latin typeface="Poppins"/>
                <a:ea typeface="Poppins"/>
                <a:cs typeface="Poppins"/>
                <a:sym typeface="Poppins"/>
              </a:rPr>
              <a:t>This indicates a slightly imbalanced dataset, which was considered during model evaluation.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74633" y="6403573"/>
            <a:ext cx="300229" cy="3002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423583" y="8038569"/>
            <a:ext cx="474357" cy="4743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36025" y="872188"/>
            <a:ext cx="39377" cy="393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3" id="13"/>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4" id="14"/>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1725676" y="672714"/>
            <a:ext cx="6515231" cy="21675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Explorator</a:t>
            </a:r>
            <a:r>
              <a:rPr lang="en-US" sz="4800" spc="-67" b="true">
                <a:solidFill>
                  <a:srgbClr val="85C9B4"/>
                </a:solidFill>
                <a:latin typeface="Poppins Semi-Bold"/>
                <a:ea typeface="Poppins Semi-Bold"/>
                <a:cs typeface="Poppins Semi-Bold"/>
                <a:sym typeface="Poppins Semi-Bold"/>
              </a:rPr>
              <a:t>y Data Analysis (EDA)</a:t>
            </a:r>
          </a:p>
          <a:p>
            <a:pPr algn="l">
              <a:lnSpc>
                <a:spcPts val="5567"/>
              </a:lnSpc>
            </a:pPr>
          </a:p>
        </p:txBody>
      </p:sp>
      <p:sp>
        <p:nvSpPr>
          <p:cNvPr name="TextBox 16" id="16"/>
          <p:cNvSpPr txBox="true"/>
          <p:nvPr/>
        </p:nvSpPr>
        <p:spPr>
          <a:xfrm rot="0">
            <a:off x="1771822" y="2241356"/>
            <a:ext cx="6469086" cy="1409954"/>
          </a:xfrm>
          <a:prstGeom prst="rect">
            <a:avLst/>
          </a:prstGeom>
        </p:spPr>
        <p:txBody>
          <a:bodyPr anchor="t" rtlCol="false" tIns="0" lIns="0" bIns="0" rIns="0">
            <a:spAutoFit/>
          </a:bodyPr>
          <a:lstStyle/>
          <a:p>
            <a:pPr algn="l">
              <a:lnSpc>
                <a:spcPts val="2787"/>
              </a:lnSpc>
            </a:pPr>
            <a:r>
              <a:rPr lang="en-US" sz="1699">
                <a:solidFill>
                  <a:srgbClr val="171C20"/>
                </a:solidFill>
                <a:latin typeface="Poppins"/>
                <a:ea typeface="Poppins"/>
                <a:cs typeface="Poppins"/>
                <a:sym typeface="Poppins"/>
              </a:rPr>
              <a:t>Males show a higher proportion of heart disease compared to females, indicating that sex is a significant risk factor in predicting heart disease.</a:t>
            </a:r>
          </a:p>
          <a:p>
            <a:pPr algn="just">
              <a:lnSpc>
                <a:spcPts val="2787"/>
              </a:lnSpc>
            </a:pPr>
          </a:p>
        </p:txBody>
      </p:sp>
      <p:sp>
        <p:nvSpPr>
          <p:cNvPr name="Freeform 17" id="17"/>
          <p:cNvSpPr/>
          <p:nvPr/>
        </p:nvSpPr>
        <p:spPr>
          <a:xfrm flipH="false" flipV="false" rot="0">
            <a:off x="4610290" y="3577642"/>
            <a:ext cx="7626585" cy="5680658"/>
          </a:xfrm>
          <a:custGeom>
            <a:avLst/>
            <a:gdLst/>
            <a:ahLst/>
            <a:cxnLst/>
            <a:rect r="r" b="b" t="t" l="l"/>
            <a:pathLst>
              <a:path h="5680658" w="7626585">
                <a:moveTo>
                  <a:pt x="0" y="0"/>
                </a:moveTo>
                <a:lnTo>
                  <a:pt x="7626585" y="0"/>
                </a:lnTo>
                <a:lnTo>
                  <a:pt x="7626585" y="5680658"/>
                </a:lnTo>
                <a:lnTo>
                  <a:pt x="0" y="5680658"/>
                </a:lnTo>
                <a:lnTo>
                  <a:pt x="0" y="0"/>
                </a:lnTo>
                <a:close/>
              </a:path>
            </a:pathLst>
          </a:custGeom>
          <a:blipFill>
            <a:blip r:embed="rId10"/>
            <a:stretch>
              <a:fillRect l="0" t="0" r="0" b="0"/>
            </a:stretch>
          </a:blipFill>
        </p:spPr>
      </p:sp>
      <p:grpSp>
        <p:nvGrpSpPr>
          <p:cNvPr name="Group 18" id="18"/>
          <p:cNvGrpSpPr/>
          <p:nvPr/>
        </p:nvGrpSpPr>
        <p:grpSpPr>
          <a:xfrm rot="0">
            <a:off x="13598668" y="5008650"/>
            <a:ext cx="7847157" cy="7847157"/>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1" id="21"/>
          <p:cNvGrpSpPr/>
          <p:nvPr/>
        </p:nvGrpSpPr>
        <p:grpSpPr>
          <a:xfrm rot="0">
            <a:off x="14733710" y="6133492"/>
            <a:ext cx="2988562" cy="2988562"/>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Freeform 24" id="24"/>
          <p:cNvSpPr/>
          <p:nvPr/>
        </p:nvSpPr>
        <p:spPr>
          <a:xfrm flipH="false" flipV="false" rot="0">
            <a:off x="14494805" y="6222317"/>
            <a:ext cx="3466371" cy="2810912"/>
          </a:xfrm>
          <a:custGeom>
            <a:avLst/>
            <a:gdLst/>
            <a:ahLst/>
            <a:cxnLst/>
            <a:rect r="r" b="b" t="t" l="l"/>
            <a:pathLst>
              <a:path h="2810912" w="3466371">
                <a:moveTo>
                  <a:pt x="0" y="0"/>
                </a:moveTo>
                <a:lnTo>
                  <a:pt x="3466372" y="0"/>
                </a:lnTo>
                <a:lnTo>
                  <a:pt x="3466372" y="2810912"/>
                </a:lnTo>
                <a:lnTo>
                  <a:pt x="0" y="281091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4967294">
            <a:off x="3523082" y="6387744"/>
            <a:ext cx="5404519" cy="10214726"/>
          </a:xfrm>
          <a:custGeom>
            <a:avLst/>
            <a:gdLst/>
            <a:ahLst/>
            <a:cxnLst/>
            <a:rect r="r" b="b" t="t" l="l"/>
            <a:pathLst>
              <a:path h="10214726" w="5404519">
                <a:moveTo>
                  <a:pt x="0" y="0"/>
                </a:moveTo>
                <a:lnTo>
                  <a:pt x="5404519" y="0"/>
                </a:lnTo>
                <a:lnTo>
                  <a:pt x="5404519" y="10214726"/>
                </a:lnTo>
                <a:lnTo>
                  <a:pt x="0" y="10214726"/>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74633" y="6403573"/>
            <a:ext cx="300229" cy="30022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823344">
            <a:off x="7974483" y="1657313"/>
            <a:ext cx="920651" cy="920651"/>
          </a:xfrm>
          <a:custGeom>
            <a:avLst/>
            <a:gdLst/>
            <a:ahLst/>
            <a:cxnLst/>
            <a:rect r="r" b="b" t="t" l="l"/>
            <a:pathLst>
              <a:path h="920651" w="920651">
                <a:moveTo>
                  <a:pt x="0" y="0"/>
                </a:moveTo>
                <a:lnTo>
                  <a:pt x="920651" y="0"/>
                </a:lnTo>
                <a:lnTo>
                  <a:pt x="920651" y="920650"/>
                </a:lnTo>
                <a:lnTo>
                  <a:pt x="0" y="920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823344">
            <a:off x="7780582" y="1977249"/>
            <a:ext cx="920651" cy="920651"/>
          </a:xfrm>
          <a:custGeom>
            <a:avLst/>
            <a:gdLst/>
            <a:ahLst/>
            <a:cxnLst/>
            <a:rect r="r" b="b" t="t" l="l"/>
            <a:pathLst>
              <a:path h="920651" w="920651">
                <a:moveTo>
                  <a:pt x="0" y="0"/>
                </a:moveTo>
                <a:lnTo>
                  <a:pt x="920651" y="0"/>
                </a:lnTo>
                <a:lnTo>
                  <a:pt x="920651" y="920651"/>
                </a:lnTo>
                <a:lnTo>
                  <a:pt x="0" y="92065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8" id="8"/>
          <p:cNvGrpSpPr/>
          <p:nvPr/>
        </p:nvGrpSpPr>
        <p:grpSpPr>
          <a:xfrm rot="0">
            <a:off x="8423583" y="8038569"/>
            <a:ext cx="474357" cy="47435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1" id="11"/>
          <p:cNvGrpSpPr/>
          <p:nvPr/>
        </p:nvGrpSpPr>
        <p:grpSpPr>
          <a:xfrm rot="0">
            <a:off x="2036025" y="872188"/>
            <a:ext cx="39377" cy="3937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p:spPr>
        </p:sp>
        <p:sp>
          <p:nvSpPr>
            <p:cNvPr name="TextBox 13" id="13"/>
            <p:cNvSpPr txBox="true"/>
            <p:nvPr/>
          </p:nvSpPr>
          <p:spPr>
            <a:xfrm>
              <a:off x="76200" y="38100"/>
              <a:ext cx="660400" cy="698500"/>
            </a:xfrm>
            <a:prstGeom prst="rect">
              <a:avLst/>
            </a:prstGeom>
          </p:spPr>
          <p:txBody>
            <a:bodyPr anchor="ctr" rtlCol="false" tIns="74078" lIns="74078" bIns="74078" rIns="74078"/>
            <a:lstStyle/>
            <a:p>
              <a:pPr algn="ctr">
                <a:lnSpc>
                  <a:spcPts val="2659"/>
                </a:lnSpc>
              </a:pPr>
            </a:p>
          </p:txBody>
        </p:sp>
      </p:grpSp>
      <p:sp>
        <p:nvSpPr>
          <p:cNvPr name="Freeform 14" id="14"/>
          <p:cNvSpPr/>
          <p:nvPr/>
        </p:nvSpPr>
        <p:spPr>
          <a:xfrm flipH="false" flipV="false" rot="0">
            <a:off x="16997119" y="693219"/>
            <a:ext cx="433631" cy="288907"/>
          </a:xfrm>
          <a:custGeom>
            <a:avLst/>
            <a:gdLst/>
            <a:ahLst/>
            <a:cxnLst/>
            <a:rect r="r" b="b" t="t" l="l"/>
            <a:pathLst>
              <a:path h="288907" w="433631">
                <a:moveTo>
                  <a:pt x="0" y="0"/>
                </a:moveTo>
                <a:lnTo>
                  <a:pt x="433631" y="0"/>
                </a:lnTo>
                <a:lnTo>
                  <a:pt x="433631" y="288906"/>
                </a:lnTo>
                <a:lnTo>
                  <a:pt x="0" y="2889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5" id="15"/>
          <p:cNvSpPr/>
          <p:nvPr/>
        </p:nvSpPr>
        <p:spPr>
          <a:xfrm flipH="false" flipV="false" rot="0">
            <a:off x="4811601" y="3494225"/>
            <a:ext cx="7223964" cy="5818694"/>
          </a:xfrm>
          <a:custGeom>
            <a:avLst/>
            <a:gdLst/>
            <a:ahLst/>
            <a:cxnLst/>
            <a:rect r="r" b="b" t="t" l="l"/>
            <a:pathLst>
              <a:path h="5818694" w="7223964">
                <a:moveTo>
                  <a:pt x="0" y="0"/>
                </a:moveTo>
                <a:lnTo>
                  <a:pt x="7223964" y="0"/>
                </a:lnTo>
                <a:lnTo>
                  <a:pt x="7223964" y="5818695"/>
                </a:lnTo>
                <a:lnTo>
                  <a:pt x="0" y="5818695"/>
                </a:lnTo>
                <a:lnTo>
                  <a:pt x="0" y="0"/>
                </a:lnTo>
                <a:close/>
              </a:path>
            </a:pathLst>
          </a:custGeom>
          <a:blipFill>
            <a:blip r:embed="rId10"/>
            <a:stretch>
              <a:fillRect l="0" t="0" r="0" b="0"/>
            </a:stretch>
          </a:blipFill>
        </p:spPr>
      </p:sp>
      <p:grpSp>
        <p:nvGrpSpPr>
          <p:cNvPr name="Group 16" id="16"/>
          <p:cNvGrpSpPr/>
          <p:nvPr/>
        </p:nvGrpSpPr>
        <p:grpSpPr>
          <a:xfrm rot="0">
            <a:off x="13598668" y="5008650"/>
            <a:ext cx="7847157" cy="7847157"/>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5C9B4"/>
            </a:solidFill>
            <a:ln cap="sq">
              <a:noFill/>
              <a:prstDash val="solid"/>
              <a:miter/>
            </a:ln>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4733710" y="6133492"/>
            <a:ext cx="2988562" cy="2988562"/>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ED665"/>
            </a:soli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520"/>
                </a:lnSpc>
              </a:pPr>
            </a:p>
          </p:txBody>
        </p:sp>
      </p:grpSp>
      <p:sp>
        <p:nvSpPr>
          <p:cNvPr name="TextBox 22" id="22"/>
          <p:cNvSpPr txBox="true"/>
          <p:nvPr/>
        </p:nvSpPr>
        <p:spPr>
          <a:xfrm rot="0">
            <a:off x="1725676" y="672714"/>
            <a:ext cx="6515231" cy="2167509"/>
          </a:xfrm>
          <a:prstGeom prst="rect">
            <a:avLst/>
          </a:prstGeom>
        </p:spPr>
        <p:txBody>
          <a:bodyPr anchor="t" rtlCol="false" tIns="0" lIns="0" bIns="0" rIns="0">
            <a:spAutoFit/>
          </a:bodyPr>
          <a:lstStyle/>
          <a:p>
            <a:pPr algn="l">
              <a:lnSpc>
                <a:spcPts val="5567"/>
              </a:lnSpc>
            </a:pPr>
            <a:r>
              <a:rPr lang="en-US" sz="4800" spc="-67" b="true">
                <a:solidFill>
                  <a:srgbClr val="85C9B4"/>
                </a:solidFill>
                <a:latin typeface="Poppins Semi-Bold"/>
                <a:ea typeface="Poppins Semi-Bold"/>
                <a:cs typeface="Poppins Semi-Bold"/>
                <a:sym typeface="Poppins Semi-Bold"/>
              </a:rPr>
              <a:t>Explorator</a:t>
            </a:r>
            <a:r>
              <a:rPr lang="en-US" sz="4800" spc="-67" b="true">
                <a:solidFill>
                  <a:srgbClr val="85C9B4"/>
                </a:solidFill>
                <a:latin typeface="Poppins Semi-Bold"/>
                <a:ea typeface="Poppins Semi-Bold"/>
                <a:cs typeface="Poppins Semi-Bold"/>
                <a:sym typeface="Poppins Semi-Bold"/>
              </a:rPr>
              <a:t>y Data Analysis (EDA)</a:t>
            </a:r>
          </a:p>
          <a:p>
            <a:pPr algn="l">
              <a:lnSpc>
                <a:spcPts val="5567"/>
              </a:lnSpc>
            </a:pPr>
          </a:p>
        </p:txBody>
      </p:sp>
      <p:sp>
        <p:nvSpPr>
          <p:cNvPr name="TextBox 23" id="23"/>
          <p:cNvSpPr txBox="true"/>
          <p:nvPr/>
        </p:nvSpPr>
        <p:spPr>
          <a:xfrm rot="0">
            <a:off x="1771822" y="2241356"/>
            <a:ext cx="6469086" cy="705104"/>
          </a:xfrm>
          <a:prstGeom prst="rect">
            <a:avLst/>
          </a:prstGeom>
        </p:spPr>
        <p:txBody>
          <a:bodyPr anchor="t" rtlCol="false" tIns="0" lIns="0" bIns="0" rIns="0">
            <a:spAutoFit/>
          </a:bodyPr>
          <a:lstStyle/>
          <a:p>
            <a:pPr algn="just">
              <a:lnSpc>
                <a:spcPts val="2787"/>
              </a:lnSpc>
            </a:pPr>
            <a:r>
              <a:rPr lang="en-US" sz="1699">
                <a:solidFill>
                  <a:srgbClr val="171C20"/>
                </a:solidFill>
                <a:latin typeface="Poppins"/>
                <a:ea typeface="Poppins"/>
                <a:cs typeface="Poppins"/>
                <a:sym typeface="Poppins"/>
              </a:rPr>
              <a:t>The probability of heart disease increases steadily with age, indicating age is a strong risk factor</a:t>
            </a:r>
          </a:p>
        </p:txBody>
      </p:sp>
      <p:sp>
        <p:nvSpPr>
          <p:cNvPr name="Freeform 24" id="24"/>
          <p:cNvSpPr/>
          <p:nvPr/>
        </p:nvSpPr>
        <p:spPr>
          <a:xfrm flipH="false" flipV="false" rot="0">
            <a:off x="15236191" y="6275086"/>
            <a:ext cx="1977744" cy="2705374"/>
          </a:xfrm>
          <a:custGeom>
            <a:avLst/>
            <a:gdLst/>
            <a:ahLst/>
            <a:cxnLst/>
            <a:rect r="r" b="b" t="t" l="l"/>
            <a:pathLst>
              <a:path h="2705374" w="1977744">
                <a:moveTo>
                  <a:pt x="0" y="0"/>
                </a:moveTo>
                <a:lnTo>
                  <a:pt x="1977744" y="0"/>
                </a:lnTo>
                <a:lnTo>
                  <a:pt x="1977744" y="2705374"/>
                </a:lnTo>
                <a:lnTo>
                  <a:pt x="0" y="270537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DAG74tmBOSA</dc:identifier>
  <dcterms:modified xsi:type="dcterms:W3CDTF">2011-08-01T06:04:30Z</dcterms:modified>
  <cp:revision>1</cp:revision>
  <dc:title>Heart Diseases</dc:title>
</cp:coreProperties>
</file>